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79" r:id="rId3"/>
    <p:sldId id="257" r:id="rId4"/>
    <p:sldId id="275" r:id="rId5"/>
    <p:sldId id="276" r:id="rId6"/>
    <p:sldId id="274"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Lst>
  <p:sldSz cx="12192000" cy="6858000"/>
  <p:notesSz cx="6858000" cy="9144000"/>
  <p:embeddedFontLst>
    <p:embeddedFont>
      <p:font typeface="Century Gothic" panose="020B0502020202020204" pitchFamily="34" charset="0"/>
      <p:regular r:id="rId25"/>
      <p:bold r:id="rId26"/>
      <p:italic r:id="rId27"/>
      <p:boldItalic r:id="rId28"/>
    </p:embeddedFont>
    <p:embeddedFont>
      <p:font typeface="Play"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5jqq3A0ksfwhcXOtCN7htQ92oH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0EFD2B-CCDC-1C16-C082-5F00D170C451}" name="Lorena Méndez" initials="LM" userId="3b1b6623c0e1221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FA1"/>
    <a:srgbClr val="E55753"/>
    <a:srgbClr val="4E88E7"/>
    <a:srgbClr val="92BD39"/>
    <a:srgbClr val="DE58A9"/>
    <a:srgbClr val="1EABDA"/>
    <a:srgbClr val="3CC583"/>
    <a:srgbClr val="DE8431"/>
    <a:srgbClr val="338B81"/>
    <a:srgbClr val="AA9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58897-FDC7-4594-898D-F4F9A838F201}" v="18" dt="2026-02-03T17:54:57.37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379" autoAdjust="0"/>
  </p:normalViewPr>
  <p:slideViewPr>
    <p:cSldViewPr snapToGrid="0">
      <p:cViewPr>
        <p:scale>
          <a:sx n="55" d="100"/>
          <a:sy n="55" d="100"/>
        </p:scale>
        <p:origin x="1100" y="12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customschemas.google.com/relationships/presentationmetadata" Target="metadata"/><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a Méndez" userId="3b1b6623c0e1221e" providerId="LiveId" clId="{02F33E20-2E1D-456D-A4F5-C9ECB9C59973}"/>
    <pc:docChg chg="undo custSel modSld">
      <pc:chgData name="Lorena Méndez" userId="3b1b6623c0e1221e" providerId="LiveId" clId="{02F33E20-2E1D-456D-A4F5-C9ECB9C59973}" dt="2026-02-03T18:04:18.702" v="1119" actId="20577"/>
      <pc:docMkLst>
        <pc:docMk/>
      </pc:docMkLst>
      <pc:sldChg chg="modSp mod">
        <pc:chgData name="Lorena Méndez" userId="3b1b6623c0e1221e" providerId="LiveId" clId="{02F33E20-2E1D-456D-A4F5-C9ECB9C59973}" dt="2026-02-03T17:53:16.818" v="1066" actId="403"/>
        <pc:sldMkLst>
          <pc:docMk/>
          <pc:sldMk cId="0" sldId="256"/>
        </pc:sldMkLst>
        <pc:spChg chg="mod">
          <ac:chgData name="Lorena Méndez" userId="3b1b6623c0e1221e" providerId="LiveId" clId="{02F33E20-2E1D-456D-A4F5-C9ECB9C59973}" dt="2026-02-03T17:53:16.818" v="1066" actId="403"/>
          <ac:spMkLst>
            <pc:docMk/>
            <pc:sldMk cId="0" sldId="256"/>
            <ac:spMk id="4" creationId="{0E1DC3C8-7B0C-96EE-F01D-05F58CAB7B0F}"/>
          </ac:spMkLst>
        </pc:spChg>
      </pc:sldChg>
      <pc:sldChg chg="modSp mod">
        <pc:chgData name="Lorena Méndez" userId="3b1b6623c0e1221e" providerId="LiveId" clId="{02F33E20-2E1D-456D-A4F5-C9ECB9C59973}" dt="2026-02-03T18:00:08.045" v="1092" actId="1076"/>
        <pc:sldMkLst>
          <pc:docMk/>
          <pc:sldMk cId="2675011794" sldId="275"/>
        </pc:sldMkLst>
        <pc:spChg chg="mod">
          <ac:chgData name="Lorena Méndez" userId="3b1b6623c0e1221e" providerId="LiveId" clId="{02F33E20-2E1D-456D-A4F5-C9ECB9C59973}" dt="2026-02-03T18:00:08.045" v="1092" actId="1076"/>
          <ac:spMkLst>
            <pc:docMk/>
            <pc:sldMk cId="2675011794" sldId="275"/>
            <ac:spMk id="14" creationId="{373414A7-53D8-1CB9-9D0F-A31AFAE92971}"/>
          </ac:spMkLst>
        </pc:spChg>
      </pc:sldChg>
      <pc:sldChg chg="modSp mod">
        <pc:chgData name="Lorena Méndez" userId="3b1b6623c0e1221e" providerId="LiveId" clId="{02F33E20-2E1D-456D-A4F5-C9ECB9C59973}" dt="2026-02-03T18:00:58.103" v="1115" actId="1038"/>
        <pc:sldMkLst>
          <pc:docMk/>
          <pc:sldMk cId="2129315651" sldId="276"/>
        </pc:sldMkLst>
        <pc:spChg chg="mod">
          <ac:chgData name="Lorena Méndez" userId="3b1b6623c0e1221e" providerId="LiveId" clId="{02F33E20-2E1D-456D-A4F5-C9ECB9C59973}" dt="2026-02-03T17:55:22.460" v="1071" actId="1076"/>
          <ac:spMkLst>
            <pc:docMk/>
            <pc:sldMk cId="2129315651" sldId="276"/>
            <ac:spMk id="85" creationId="{B97C666F-B23A-B331-8477-648711BA2205}"/>
          </ac:spMkLst>
        </pc:spChg>
        <pc:spChg chg="mod">
          <ac:chgData name="Lorena Méndez" userId="3b1b6623c0e1221e" providerId="LiveId" clId="{02F33E20-2E1D-456D-A4F5-C9ECB9C59973}" dt="2026-02-03T18:00:58.103" v="1115" actId="1038"/>
          <ac:spMkLst>
            <pc:docMk/>
            <pc:sldMk cId="2129315651" sldId="276"/>
            <ac:spMk id="98" creationId="{69B8409F-FCDE-A7D9-1998-65FC3BE0D4FD}"/>
          </ac:spMkLst>
        </pc:spChg>
        <pc:spChg chg="mod">
          <ac:chgData name="Lorena Méndez" userId="3b1b6623c0e1221e" providerId="LiveId" clId="{02F33E20-2E1D-456D-A4F5-C9ECB9C59973}" dt="2026-02-03T18:00:58.103" v="1115" actId="1038"/>
          <ac:spMkLst>
            <pc:docMk/>
            <pc:sldMk cId="2129315651" sldId="276"/>
            <ac:spMk id="99" creationId="{51CD9280-D539-1423-E91D-2CE9B3A8795F}"/>
          </ac:spMkLst>
        </pc:spChg>
        <pc:spChg chg="mod">
          <ac:chgData name="Lorena Méndez" userId="3b1b6623c0e1221e" providerId="LiveId" clId="{02F33E20-2E1D-456D-A4F5-C9ECB9C59973}" dt="2026-02-03T18:00:47.742" v="1101" actId="1038"/>
          <ac:spMkLst>
            <pc:docMk/>
            <pc:sldMk cId="2129315651" sldId="276"/>
            <ac:spMk id="100" creationId="{369FA5A2-0F2F-372F-DAAE-EF7AACA4ADE8}"/>
          </ac:spMkLst>
        </pc:spChg>
        <pc:spChg chg="mod">
          <ac:chgData name="Lorena Méndez" userId="3b1b6623c0e1221e" providerId="LiveId" clId="{02F33E20-2E1D-456D-A4F5-C9ECB9C59973}" dt="2026-02-03T18:00:47.742" v="1101" actId="1038"/>
          <ac:spMkLst>
            <pc:docMk/>
            <pc:sldMk cId="2129315651" sldId="276"/>
            <ac:spMk id="101" creationId="{67249AB5-B016-BAD3-5C95-95F3B0A671E0}"/>
          </ac:spMkLst>
        </pc:spChg>
        <pc:spChg chg="mod">
          <ac:chgData name="Lorena Méndez" userId="3b1b6623c0e1221e" providerId="LiveId" clId="{02F33E20-2E1D-456D-A4F5-C9ECB9C59973}" dt="2026-02-03T17:55:29.287" v="1091" actId="1038"/>
          <ac:spMkLst>
            <pc:docMk/>
            <pc:sldMk cId="2129315651" sldId="276"/>
            <ac:spMk id="103" creationId="{E074C22E-4D4A-4342-2AF2-A6A87739F8BA}"/>
          </ac:spMkLst>
        </pc:spChg>
        <pc:spChg chg="mod">
          <ac:chgData name="Lorena Méndez" userId="3b1b6623c0e1221e" providerId="LiveId" clId="{02F33E20-2E1D-456D-A4F5-C9ECB9C59973}" dt="2026-02-03T17:55:29.287" v="1091" actId="1038"/>
          <ac:spMkLst>
            <pc:docMk/>
            <pc:sldMk cId="2129315651" sldId="276"/>
            <ac:spMk id="107" creationId="{9BE4CCF1-4071-5BEE-1469-6BD1823FF574}"/>
          </ac:spMkLst>
        </pc:spChg>
        <pc:spChg chg="mod">
          <ac:chgData name="Lorena Méndez" userId="3b1b6623c0e1221e" providerId="LiveId" clId="{02F33E20-2E1D-456D-A4F5-C9ECB9C59973}" dt="2026-02-03T18:00:47.742" v="1101" actId="1038"/>
          <ac:spMkLst>
            <pc:docMk/>
            <pc:sldMk cId="2129315651" sldId="276"/>
            <ac:spMk id="114" creationId="{25B3EA73-A6B3-009B-1308-797280C9325A}"/>
          </ac:spMkLst>
        </pc:spChg>
      </pc:sldChg>
      <pc:sldChg chg="modSp mod">
        <pc:chgData name="Lorena Méndez" userId="3b1b6623c0e1221e" providerId="LiveId" clId="{02F33E20-2E1D-456D-A4F5-C9ECB9C59973}" dt="2026-02-03T17:50:37.579" v="1059" actId="20577"/>
        <pc:sldMkLst>
          <pc:docMk/>
          <pc:sldMk cId="2134829709" sldId="281"/>
        </pc:sldMkLst>
        <pc:spChg chg="mod">
          <ac:chgData name="Lorena Méndez" userId="3b1b6623c0e1221e" providerId="LiveId" clId="{02F33E20-2E1D-456D-A4F5-C9ECB9C59973}" dt="2026-02-03T17:50:37.579" v="1059" actId="20577"/>
          <ac:spMkLst>
            <pc:docMk/>
            <pc:sldMk cId="2134829709" sldId="281"/>
            <ac:spMk id="16" creationId="{ABD32817-D628-656D-AF2F-4015F23523F3}"/>
          </ac:spMkLst>
        </pc:spChg>
      </pc:sldChg>
      <pc:sldChg chg="modSp mod">
        <pc:chgData name="Lorena Méndez" userId="3b1b6623c0e1221e" providerId="LiveId" clId="{02F33E20-2E1D-456D-A4F5-C9ECB9C59973}" dt="2026-02-03T17:50:19.159" v="1051" actId="20577"/>
        <pc:sldMkLst>
          <pc:docMk/>
          <pc:sldMk cId="1101940135" sldId="284"/>
        </pc:sldMkLst>
        <pc:spChg chg="mod">
          <ac:chgData name="Lorena Méndez" userId="3b1b6623c0e1221e" providerId="LiveId" clId="{02F33E20-2E1D-456D-A4F5-C9ECB9C59973}" dt="2026-02-03T17:50:19.159" v="1051" actId="20577"/>
          <ac:spMkLst>
            <pc:docMk/>
            <pc:sldMk cId="1101940135" sldId="284"/>
            <ac:spMk id="16" creationId="{7ED3BA65-65E2-6C47-54C2-A35C5E826E37}"/>
          </ac:spMkLst>
        </pc:spChg>
      </pc:sldChg>
      <pc:sldChg chg="modSp mod">
        <pc:chgData name="Lorena Méndez" userId="3b1b6623c0e1221e" providerId="LiveId" clId="{02F33E20-2E1D-456D-A4F5-C9ECB9C59973}" dt="2026-02-03T18:04:10.431" v="1117" actId="20577"/>
        <pc:sldMkLst>
          <pc:docMk/>
          <pc:sldMk cId="238952191" sldId="287"/>
        </pc:sldMkLst>
        <pc:spChg chg="mod">
          <ac:chgData name="Lorena Méndez" userId="3b1b6623c0e1221e" providerId="LiveId" clId="{02F33E20-2E1D-456D-A4F5-C9ECB9C59973}" dt="2026-02-03T18:04:10.431" v="1117" actId="20577"/>
          <ac:spMkLst>
            <pc:docMk/>
            <pc:sldMk cId="238952191" sldId="287"/>
            <ac:spMk id="13" creationId="{6BCF44A6-33FD-6255-1F35-71186B043FEB}"/>
          </ac:spMkLst>
        </pc:spChg>
      </pc:sldChg>
      <pc:sldChg chg="modSp mod">
        <pc:chgData name="Lorena Méndez" userId="3b1b6623c0e1221e" providerId="LiveId" clId="{02F33E20-2E1D-456D-A4F5-C9ECB9C59973}" dt="2026-02-03T18:04:18.702" v="1119" actId="20577"/>
        <pc:sldMkLst>
          <pc:docMk/>
          <pc:sldMk cId="2107123549" sldId="288"/>
        </pc:sldMkLst>
        <pc:spChg chg="mod">
          <ac:chgData name="Lorena Méndez" userId="3b1b6623c0e1221e" providerId="LiveId" clId="{02F33E20-2E1D-456D-A4F5-C9ECB9C59973}" dt="2026-02-03T18:04:18.702" v="1119" actId="20577"/>
          <ac:spMkLst>
            <pc:docMk/>
            <pc:sldMk cId="2107123549" sldId="288"/>
            <ac:spMk id="13" creationId="{17426407-93D2-58EC-7886-AD31D8D379C9}"/>
          </ac:spMkLst>
        </pc:spChg>
      </pc:sldChg>
      <pc:sldChg chg="modSp mod">
        <pc:chgData name="Lorena Méndez" userId="3b1b6623c0e1221e" providerId="LiveId" clId="{02F33E20-2E1D-456D-A4F5-C9ECB9C59973}" dt="2026-02-03T17:42:00.296" v="993" actId="255"/>
        <pc:sldMkLst>
          <pc:docMk/>
          <pc:sldMk cId="1121142219" sldId="289"/>
        </pc:sldMkLst>
        <pc:spChg chg="mod">
          <ac:chgData name="Lorena Méndez" userId="3b1b6623c0e1221e" providerId="LiveId" clId="{02F33E20-2E1D-456D-A4F5-C9ECB9C59973}" dt="2026-02-03T17:42:00.296" v="993" actId="255"/>
          <ac:spMkLst>
            <pc:docMk/>
            <pc:sldMk cId="1121142219" sldId="289"/>
            <ac:spMk id="3" creationId="{6C22966F-94F3-6F7E-81DF-8F2A3B30CE63}"/>
          </ac:spMkLst>
        </pc:spChg>
        <pc:spChg chg="mod">
          <ac:chgData name="Lorena Méndez" userId="3b1b6623c0e1221e" providerId="LiveId" clId="{02F33E20-2E1D-456D-A4F5-C9ECB9C59973}" dt="2026-02-03T17:42:00.296" v="993" actId="255"/>
          <ac:spMkLst>
            <pc:docMk/>
            <pc:sldMk cId="1121142219" sldId="289"/>
            <ac:spMk id="5" creationId="{FB18344E-CFBE-5D22-E4FB-69FCF60BB96D}"/>
          </ac:spMkLst>
        </pc:spChg>
        <pc:spChg chg="mod">
          <ac:chgData name="Lorena Méndez" userId="3b1b6623c0e1221e" providerId="LiveId" clId="{02F33E20-2E1D-456D-A4F5-C9ECB9C59973}" dt="2026-02-03T17:42:00.296" v="993" actId="255"/>
          <ac:spMkLst>
            <pc:docMk/>
            <pc:sldMk cId="1121142219" sldId="289"/>
            <ac:spMk id="8" creationId="{E2D62C58-1E1D-B26C-1E25-38073637F07D}"/>
          </ac:spMkLst>
        </pc:spChg>
        <pc:spChg chg="mod">
          <ac:chgData name="Lorena Méndez" userId="3b1b6623c0e1221e" providerId="LiveId" clId="{02F33E20-2E1D-456D-A4F5-C9ECB9C59973}" dt="2026-02-03T17:42:00.296" v="993" actId="255"/>
          <ac:spMkLst>
            <pc:docMk/>
            <pc:sldMk cId="1121142219" sldId="289"/>
            <ac:spMk id="10" creationId="{5DE434A9-DADD-8387-D066-9DD42E30A294}"/>
          </ac:spMkLst>
        </pc:spChg>
        <pc:spChg chg="mod">
          <ac:chgData name="Lorena Méndez" userId="3b1b6623c0e1221e" providerId="LiveId" clId="{02F33E20-2E1D-456D-A4F5-C9ECB9C59973}" dt="2026-02-03T17:42:00.296" v="993" actId="255"/>
          <ac:spMkLst>
            <pc:docMk/>
            <pc:sldMk cId="1121142219" sldId="289"/>
            <ac:spMk id="11" creationId="{84B3FE20-359C-9E16-663B-33C3CD9F00A6}"/>
          </ac:spMkLst>
        </pc:spChg>
        <pc:spChg chg="mod">
          <ac:chgData name="Lorena Méndez" userId="3b1b6623c0e1221e" providerId="LiveId" clId="{02F33E20-2E1D-456D-A4F5-C9ECB9C59973}" dt="2026-02-03T17:42:00.296" v="993" actId="255"/>
          <ac:spMkLst>
            <pc:docMk/>
            <pc:sldMk cId="1121142219" sldId="289"/>
            <ac:spMk id="13" creationId="{12F8515C-140A-0889-E1F3-187173046991}"/>
          </ac:spMkLst>
        </pc:spChg>
        <pc:spChg chg="mod">
          <ac:chgData name="Lorena Méndez" userId="3b1b6623c0e1221e" providerId="LiveId" clId="{02F33E20-2E1D-456D-A4F5-C9ECB9C59973}" dt="2026-02-03T17:42:00.296" v="993" actId="255"/>
          <ac:spMkLst>
            <pc:docMk/>
            <pc:sldMk cId="1121142219" sldId="289"/>
            <ac:spMk id="14" creationId="{8AD7A4CB-227E-9757-AD0F-11D03D467956}"/>
          </ac:spMkLst>
        </pc:spChg>
        <pc:spChg chg="mod">
          <ac:chgData name="Lorena Méndez" userId="3b1b6623c0e1221e" providerId="LiveId" clId="{02F33E20-2E1D-456D-A4F5-C9ECB9C59973}" dt="2026-02-03T17:42:00.296" v="993" actId="255"/>
          <ac:spMkLst>
            <pc:docMk/>
            <pc:sldMk cId="1121142219" sldId="289"/>
            <ac:spMk id="16" creationId="{C961617E-4B9A-8C66-992B-A4B8AB349067}"/>
          </ac:spMkLst>
        </pc:spChg>
      </pc:sldChg>
      <pc:sldChg chg="modSp mod">
        <pc:chgData name="Lorena Méndez" userId="3b1b6623c0e1221e" providerId="LiveId" clId="{02F33E20-2E1D-456D-A4F5-C9ECB9C59973}" dt="2026-02-03T17:38:38.068" v="799" actId="20577"/>
        <pc:sldMkLst>
          <pc:docMk/>
          <pc:sldMk cId="237921104" sldId="291"/>
        </pc:sldMkLst>
        <pc:spChg chg="mod">
          <ac:chgData name="Lorena Méndez" userId="3b1b6623c0e1221e" providerId="LiveId" clId="{02F33E20-2E1D-456D-A4F5-C9ECB9C59973}" dt="2026-02-03T17:38:38.068" v="799" actId="20577"/>
          <ac:spMkLst>
            <pc:docMk/>
            <pc:sldMk cId="237921104" sldId="291"/>
            <ac:spMk id="16" creationId="{F4E28EAB-859D-A5C7-59D5-B6B986FA651B}"/>
          </ac:spMkLst>
        </pc:spChg>
      </pc:sldChg>
      <pc:sldChg chg="modSp mod">
        <pc:chgData name="Lorena Méndez" userId="3b1b6623c0e1221e" providerId="LiveId" clId="{02F33E20-2E1D-456D-A4F5-C9ECB9C59973}" dt="2026-02-03T17:34:55.928" v="783" actId="20577"/>
        <pc:sldMkLst>
          <pc:docMk/>
          <pc:sldMk cId="872405442" sldId="292"/>
        </pc:sldMkLst>
        <pc:spChg chg="mod">
          <ac:chgData name="Lorena Méndez" userId="3b1b6623c0e1221e" providerId="LiveId" clId="{02F33E20-2E1D-456D-A4F5-C9ECB9C59973}" dt="2026-02-03T17:34:55.928" v="783" actId="20577"/>
          <ac:spMkLst>
            <pc:docMk/>
            <pc:sldMk cId="872405442" sldId="292"/>
            <ac:spMk id="16" creationId="{16C214FA-DE5B-E154-496A-F8D06C190F4B}"/>
          </ac:spMkLst>
        </pc:spChg>
      </pc:sldChg>
      <pc:sldChg chg="addSp delSp modSp mod">
        <pc:chgData name="Lorena Méndez" userId="3b1b6623c0e1221e" providerId="LiveId" clId="{02F33E20-2E1D-456D-A4F5-C9ECB9C59973}" dt="2026-02-03T17:32:05.273" v="768" actId="27107"/>
        <pc:sldMkLst>
          <pc:docMk/>
          <pc:sldMk cId="629680302" sldId="293"/>
        </pc:sldMkLst>
        <pc:spChg chg="mod">
          <ac:chgData name="Lorena Méndez" userId="3b1b6623c0e1221e" providerId="LiveId" clId="{02F33E20-2E1D-456D-A4F5-C9ECB9C59973}" dt="2026-02-03T17:30:32.883" v="754" actId="255"/>
          <ac:spMkLst>
            <pc:docMk/>
            <pc:sldMk cId="629680302" sldId="293"/>
            <ac:spMk id="3" creationId="{B07587C3-22DC-0092-E498-9C5C54157113}"/>
          </ac:spMkLst>
        </pc:spChg>
        <pc:spChg chg="add mod">
          <ac:chgData name="Lorena Méndez" userId="3b1b6623c0e1221e" providerId="LiveId" clId="{02F33E20-2E1D-456D-A4F5-C9ECB9C59973}" dt="2026-02-03T17:30:57.165" v="758" actId="1076"/>
          <ac:spMkLst>
            <pc:docMk/>
            <pc:sldMk cId="629680302" sldId="293"/>
            <ac:spMk id="4" creationId="{3002117E-1C74-B6B0-6DED-02FF23B4AAE0}"/>
          </ac:spMkLst>
        </pc:spChg>
        <pc:spChg chg="mod">
          <ac:chgData name="Lorena Méndez" userId="3b1b6623c0e1221e" providerId="LiveId" clId="{02F33E20-2E1D-456D-A4F5-C9ECB9C59973}" dt="2026-02-03T17:30:38.826" v="756" actId="1035"/>
          <ac:spMkLst>
            <pc:docMk/>
            <pc:sldMk cId="629680302" sldId="293"/>
            <ac:spMk id="5" creationId="{2C4BD2F3-FB84-EEEB-10A2-695EDF2EEEA7}"/>
          </ac:spMkLst>
        </pc:spChg>
        <pc:spChg chg="mod">
          <ac:chgData name="Lorena Méndez" userId="3b1b6623c0e1221e" providerId="LiveId" clId="{02F33E20-2E1D-456D-A4F5-C9ECB9C59973}" dt="2026-02-03T17:30:32.883" v="754" actId="255"/>
          <ac:spMkLst>
            <pc:docMk/>
            <pc:sldMk cId="629680302" sldId="293"/>
            <ac:spMk id="8" creationId="{8F1D43E6-FA13-513B-BFEE-0779FB267E58}"/>
          </ac:spMkLst>
        </pc:spChg>
        <pc:spChg chg="mod">
          <ac:chgData name="Lorena Méndez" userId="3b1b6623c0e1221e" providerId="LiveId" clId="{02F33E20-2E1D-456D-A4F5-C9ECB9C59973}" dt="2026-02-03T17:32:05.273" v="768" actId="27107"/>
          <ac:spMkLst>
            <pc:docMk/>
            <pc:sldMk cId="629680302" sldId="293"/>
            <ac:spMk id="10" creationId="{49BEF262-C125-D621-41BA-46F16F569E3B}"/>
          </ac:spMkLst>
        </pc:spChg>
        <pc:spChg chg="mod">
          <ac:chgData name="Lorena Méndez" userId="3b1b6623c0e1221e" providerId="LiveId" clId="{02F33E20-2E1D-456D-A4F5-C9ECB9C59973}" dt="2026-02-03T17:30:52.868" v="757" actId="1076"/>
          <ac:spMkLst>
            <pc:docMk/>
            <pc:sldMk cId="629680302" sldId="293"/>
            <ac:spMk id="11" creationId="{EB46D73F-2EE3-DC9C-87BA-2BEB7E51A1DE}"/>
          </ac:spMkLst>
        </pc:spChg>
        <pc:spChg chg="mod">
          <ac:chgData name="Lorena Méndez" userId="3b1b6623c0e1221e" providerId="LiveId" clId="{02F33E20-2E1D-456D-A4F5-C9ECB9C59973}" dt="2026-02-03T17:31:55.987" v="767" actId="1036"/>
          <ac:spMkLst>
            <pc:docMk/>
            <pc:sldMk cId="629680302" sldId="293"/>
            <ac:spMk id="12" creationId="{1B9712C5-4A9C-4ED5-80C9-A3014E7B6542}"/>
          </ac:spMkLst>
        </pc:spChg>
        <pc:spChg chg="mod">
          <ac:chgData name="Lorena Méndez" userId="3b1b6623c0e1221e" providerId="LiveId" clId="{02F33E20-2E1D-456D-A4F5-C9ECB9C59973}" dt="2026-02-03T17:31:33.526" v="765" actId="6549"/>
          <ac:spMkLst>
            <pc:docMk/>
            <pc:sldMk cId="629680302" sldId="293"/>
            <ac:spMk id="13" creationId="{BDC5AE7E-8B44-77A0-1FE5-58E5386E1E52}"/>
          </ac:spMkLst>
        </pc:spChg>
        <pc:spChg chg="del mod">
          <ac:chgData name="Lorena Méndez" userId="3b1b6623c0e1221e" providerId="LiveId" clId="{02F33E20-2E1D-456D-A4F5-C9ECB9C59973}" dt="2026-02-03T17:26:53.921" v="682" actId="478"/>
          <ac:spMkLst>
            <pc:docMk/>
            <pc:sldMk cId="629680302" sldId="293"/>
            <ac:spMk id="14" creationId="{0E313D5D-FB9B-10B9-0B61-EDF019498DBE}"/>
          </ac:spMkLst>
        </pc:spChg>
        <pc:graphicFrameChg chg="add mod">
          <ac:chgData name="Lorena Méndez" userId="3b1b6623c0e1221e" providerId="LiveId" clId="{02F33E20-2E1D-456D-A4F5-C9ECB9C59973}" dt="2026-02-03T17:16:35.051" v="575"/>
          <ac:graphicFrameMkLst>
            <pc:docMk/>
            <pc:sldMk cId="629680302" sldId="293"/>
            <ac:graphicFrameMk id="2" creationId="{843F8512-5F2D-7AD1-ED80-C37F9165F014}"/>
          </ac:graphicFrameMkLst>
        </pc:graphicFrameChg>
      </pc:sldChg>
      <pc:sldChg chg="modSp mod">
        <pc:chgData name="Lorena Méndez" userId="3b1b6623c0e1221e" providerId="LiveId" clId="{02F33E20-2E1D-456D-A4F5-C9ECB9C59973}" dt="2026-02-03T17:32:40.935" v="771" actId="20577"/>
        <pc:sldMkLst>
          <pc:docMk/>
          <pc:sldMk cId="1746561299" sldId="294"/>
        </pc:sldMkLst>
        <pc:spChg chg="mod">
          <ac:chgData name="Lorena Méndez" userId="3b1b6623c0e1221e" providerId="LiveId" clId="{02F33E20-2E1D-456D-A4F5-C9ECB9C59973}" dt="2026-02-03T17:05:00.759" v="294" actId="1036"/>
          <ac:spMkLst>
            <pc:docMk/>
            <pc:sldMk cId="1746561299" sldId="294"/>
            <ac:spMk id="5" creationId="{22677362-3F59-C51E-3692-910E2A02AF55}"/>
          </ac:spMkLst>
        </pc:spChg>
        <pc:spChg chg="mod">
          <ac:chgData name="Lorena Méndez" userId="3b1b6623c0e1221e" providerId="LiveId" clId="{02F33E20-2E1D-456D-A4F5-C9ECB9C59973}" dt="2026-02-03T17:05:00.759" v="294" actId="1036"/>
          <ac:spMkLst>
            <pc:docMk/>
            <pc:sldMk cId="1746561299" sldId="294"/>
            <ac:spMk id="12" creationId="{B1201ADD-5BB3-4D10-BF7B-22C62652C290}"/>
          </ac:spMkLst>
        </pc:spChg>
        <pc:spChg chg="mod">
          <ac:chgData name="Lorena Méndez" userId="3b1b6623c0e1221e" providerId="LiveId" clId="{02F33E20-2E1D-456D-A4F5-C9ECB9C59973}" dt="2026-02-03T17:32:40.935" v="771" actId="20577"/>
          <ac:spMkLst>
            <pc:docMk/>
            <pc:sldMk cId="1746561299" sldId="294"/>
            <ac:spMk id="13" creationId="{A4B293CC-C31A-ACBC-BFBB-94F1065D762E}"/>
          </ac:spMkLst>
        </pc:spChg>
        <pc:spChg chg="mod">
          <ac:chgData name="Lorena Méndez" userId="3b1b6623c0e1221e" providerId="LiveId" clId="{02F33E20-2E1D-456D-A4F5-C9ECB9C59973}" dt="2026-02-03T17:05:00.759" v="294" actId="1036"/>
          <ac:spMkLst>
            <pc:docMk/>
            <pc:sldMk cId="1746561299" sldId="294"/>
            <ac:spMk id="14" creationId="{0E666AF5-1D06-02E0-06A4-3D01A0BC4F44}"/>
          </ac:spMkLst>
        </pc:spChg>
        <pc:spChg chg="mod">
          <ac:chgData name="Lorena Méndez" userId="3b1b6623c0e1221e" providerId="LiveId" clId="{02F33E20-2E1D-456D-A4F5-C9ECB9C59973}" dt="2026-02-03T17:05:00.759" v="294" actId="1036"/>
          <ac:spMkLst>
            <pc:docMk/>
            <pc:sldMk cId="1746561299" sldId="294"/>
            <ac:spMk id="21" creationId="{BC39706C-FEF0-4E0C-B5AC-43BE35E10493}"/>
          </ac:spMkLst>
        </pc:spChg>
        <pc:spChg chg="mod">
          <ac:chgData name="Lorena Méndez" userId="3b1b6623c0e1221e" providerId="LiveId" clId="{02F33E20-2E1D-456D-A4F5-C9ECB9C59973}" dt="2026-02-03T17:05:00.759" v="294" actId="1036"/>
          <ac:spMkLst>
            <pc:docMk/>
            <pc:sldMk cId="1746561299" sldId="294"/>
            <ac:spMk id="23" creationId="{0E3532C4-327B-4ECE-BAD0-C21E8EA6D96A}"/>
          </ac:spMkLst>
        </pc:spChg>
        <pc:spChg chg="mod">
          <ac:chgData name="Lorena Méndez" userId="3b1b6623c0e1221e" providerId="LiveId" clId="{02F33E20-2E1D-456D-A4F5-C9ECB9C59973}" dt="2026-02-03T17:05:00.759" v="294" actId="1036"/>
          <ac:spMkLst>
            <pc:docMk/>
            <pc:sldMk cId="1746561299" sldId="294"/>
            <ac:spMk id="24" creationId="{C38FD258-DBEF-4F25-9138-0A69B8D5C24E}"/>
          </ac:spMkLst>
        </pc:spChg>
        <pc:spChg chg="mod">
          <ac:chgData name="Lorena Méndez" userId="3b1b6623c0e1221e" providerId="LiveId" clId="{02F33E20-2E1D-456D-A4F5-C9ECB9C59973}" dt="2026-02-03T17:05:00.759" v="294" actId="1036"/>
          <ac:spMkLst>
            <pc:docMk/>
            <pc:sldMk cId="1746561299" sldId="294"/>
            <ac:spMk id="26" creationId="{EE3CC771-BE90-478E-9E4C-B118CF5DB742}"/>
          </ac:spMkLst>
        </pc:spChg>
      </pc:sldChg>
      <pc:sldChg chg="modSp mod">
        <pc:chgData name="Lorena Méndez" userId="3b1b6623c0e1221e" providerId="LiveId" clId="{02F33E20-2E1D-456D-A4F5-C9ECB9C59973}" dt="2026-02-03T17:01:38.319" v="285" actId="20577"/>
        <pc:sldMkLst>
          <pc:docMk/>
          <pc:sldMk cId="2866783749" sldId="295"/>
        </pc:sldMkLst>
        <pc:spChg chg="mod">
          <ac:chgData name="Lorena Méndez" userId="3b1b6623c0e1221e" providerId="LiveId" clId="{02F33E20-2E1D-456D-A4F5-C9ECB9C59973}" dt="2026-02-03T17:01:38.319" v="285" actId="20577"/>
          <ac:spMkLst>
            <pc:docMk/>
            <pc:sldMk cId="2866783749" sldId="295"/>
            <ac:spMk id="3" creationId="{99CA4982-765A-4793-94C8-4A625C2A9D1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10C12-A36F-5B42-A8DA-89DEA5F2558F}"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s-ES"/>
        </a:p>
      </dgm:t>
    </dgm:pt>
    <dgm:pt modelId="{976664DB-BAD2-B94E-ADD2-8DF5B8393963}">
      <dgm:prSet phldrT="[Texto]" custT="1"/>
      <dgm:spPr>
        <a:solidFill>
          <a:srgbClr val="020E6A"/>
        </a:solidFill>
        <a:ln>
          <a:noFill/>
        </a:ln>
      </dgm:spPr>
      <dgm:t>
        <a:bodyPr/>
        <a:lstStyle/>
        <a:p>
          <a:r>
            <a:rPr lang="es-CO" sz="1600" b="1" noProof="0" dirty="0">
              <a:solidFill>
                <a:schemeClr val="bg1"/>
              </a:solidFill>
              <a:latin typeface="+mj-lt"/>
              <a:cs typeface="Century Gothic"/>
            </a:rPr>
            <a:t>CGI1</a:t>
          </a:r>
          <a:endParaRPr lang="es-CO" sz="1600" noProof="0" dirty="0">
            <a:solidFill>
              <a:schemeClr val="bg1"/>
            </a:solidFill>
            <a:latin typeface="+mj-lt"/>
          </a:endParaRPr>
        </a:p>
      </dgm:t>
    </dgm:pt>
    <dgm:pt modelId="{2F0B260D-8841-FD45-9EEB-C81390F622F0}" type="parTrans" cxnId="{A904FA2E-5C84-0246-849F-DA972ADB0762}">
      <dgm:prSet/>
      <dgm:spPr/>
      <dgm:t>
        <a:bodyPr/>
        <a:lstStyle/>
        <a:p>
          <a:endParaRPr lang="es-ES" sz="1600">
            <a:latin typeface="+mj-lt"/>
          </a:endParaRPr>
        </a:p>
      </dgm:t>
    </dgm:pt>
    <dgm:pt modelId="{3D8B155C-657D-844F-9C7E-EB9AAC2AEF3E}" type="sibTrans" cxnId="{A904FA2E-5C84-0246-849F-DA972ADB0762}">
      <dgm:prSet/>
      <dgm:spPr/>
      <dgm:t>
        <a:bodyPr/>
        <a:lstStyle/>
        <a:p>
          <a:endParaRPr lang="es-ES" sz="1600">
            <a:latin typeface="+mj-lt"/>
          </a:endParaRPr>
        </a:p>
      </dgm:t>
    </dgm:pt>
    <dgm:pt modelId="{E0D3792A-9765-DE45-B591-1085F229B00F}">
      <dgm:prSet phldrT="[Texto]" custT="1"/>
      <dgm:spPr/>
      <dgm:t>
        <a:bodyPr/>
        <a:lstStyle/>
        <a:p>
          <a:r>
            <a:rPr lang="es-CO" sz="1600" b="1" noProof="0" dirty="0">
              <a:latin typeface="+mj-lt"/>
            </a:rPr>
            <a:t>Comunicación intercultural</a:t>
          </a:r>
          <a:endParaRPr lang="es-CO" sz="1600" b="0" i="0" noProof="0" dirty="0">
            <a:latin typeface="+mj-lt"/>
          </a:endParaRPr>
        </a:p>
        <a:p>
          <a:r>
            <a:rPr lang="es-CO" sz="1600" b="0" i="0" noProof="0" dirty="0">
              <a:latin typeface="+mj-lt"/>
            </a:rPr>
            <a:t>Lograr una comunicación efectiva con personas de diferentes culturas y contextos. Esto implica comprender los diferentes estilos de comunicación.</a:t>
          </a:r>
          <a:endParaRPr lang="es-CO" sz="1600" noProof="0" dirty="0">
            <a:latin typeface="+mj-lt"/>
          </a:endParaRPr>
        </a:p>
      </dgm:t>
    </dgm:pt>
    <dgm:pt modelId="{23ED9635-41AB-5246-BE0E-74B50FFAF2B6}" type="parTrans" cxnId="{C4FB5840-7169-A14B-BBE6-094DE8C01A40}">
      <dgm:prSet/>
      <dgm:spPr/>
      <dgm:t>
        <a:bodyPr/>
        <a:lstStyle/>
        <a:p>
          <a:endParaRPr lang="es-ES" sz="1600">
            <a:latin typeface="+mj-lt"/>
          </a:endParaRPr>
        </a:p>
      </dgm:t>
    </dgm:pt>
    <dgm:pt modelId="{C6387E71-A375-254A-8860-285EAB1703FC}" type="sibTrans" cxnId="{C4FB5840-7169-A14B-BBE6-094DE8C01A40}">
      <dgm:prSet/>
      <dgm:spPr/>
      <dgm:t>
        <a:bodyPr/>
        <a:lstStyle/>
        <a:p>
          <a:endParaRPr lang="es-ES" sz="1600">
            <a:latin typeface="+mj-lt"/>
          </a:endParaRPr>
        </a:p>
      </dgm:t>
    </dgm:pt>
    <dgm:pt modelId="{640D45D8-E0B5-0247-BD62-7E28A79E5493}">
      <dgm:prSet phldrT="[Texto]" custT="1"/>
      <dgm:spPr>
        <a:solidFill>
          <a:srgbClr val="36A9E1"/>
        </a:solidFill>
        <a:ln>
          <a:noFill/>
        </a:ln>
      </dgm:spPr>
      <dgm:t>
        <a:bodyPr/>
        <a:lstStyle/>
        <a:p>
          <a:r>
            <a:rPr lang="es-CO" sz="1600" b="1" noProof="0" dirty="0">
              <a:solidFill>
                <a:schemeClr val="bg1"/>
              </a:solidFill>
              <a:latin typeface="+mj-lt"/>
              <a:cs typeface="Century Gothic"/>
            </a:rPr>
            <a:t>CGI2</a:t>
          </a:r>
          <a:endParaRPr lang="es-CO" sz="1600" noProof="0" dirty="0">
            <a:latin typeface="+mj-lt"/>
          </a:endParaRPr>
        </a:p>
      </dgm:t>
    </dgm:pt>
    <dgm:pt modelId="{E1B38818-0992-4448-8085-6701BD26F7C3}" type="parTrans" cxnId="{94A3D012-325F-BB4D-9F98-92E85BD87B20}">
      <dgm:prSet/>
      <dgm:spPr/>
      <dgm:t>
        <a:bodyPr/>
        <a:lstStyle/>
        <a:p>
          <a:endParaRPr lang="es-ES" sz="1600">
            <a:latin typeface="+mj-lt"/>
          </a:endParaRPr>
        </a:p>
      </dgm:t>
    </dgm:pt>
    <dgm:pt modelId="{A35BFA87-EAC4-5F4B-9B11-5BF52122FC8F}" type="sibTrans" cxnId="{94A3D012-325F-BB4D-9F98-92E85BD87B20}">
      <dgm:prSet/>
      <dgm:spPr/>
      <dgm:t>
        <a:bodyPr/>
        <a:lstStyle/>
        <a:p>
          <a:endParaRPr lang="es-ES" sz="1600">
            <a:latin typeface="+mj-lt"/>
          </a:endParaRPr>
        </a:p>
      </dgm:t>
    </dgm:pt>
    <dgm:pt modelId="{BB75588F-289C-B54A-A51C-D2CC9843DD9C}">
      <dgm:prSet phldrT="[Texto]" custT="1"/>
      <dgm:spPr/>
      <dgm:t>
        <a:bodyPr/>
        <a:lstStyle/>
        <a:p>
          <a:r>
            <a:rPr lang="es-CO" sz="1600" b="1" noProof="0" dirty="0">
              <a:latin typeface="+mj-lt"/>
            </a:rPr>
            <a:t>Conciencia, respeto y tolerancia cultural </a:t>
          </a:r>
        </a:p>
        <a:p>
          <a:r>
            <a:rPr lang="es-CO" sz="1600" b="0" i="0" noProof="0" dirty="0">
              <a:latin typeface="+mj-lt"/>
            </a:rPr>
            <a:t>Valorar y respetar las creencias culturales de los demás sin dejar de reconocer sus propias creencias, sobre todo cuando las diferencias culturales son muy marcadas.</a:t>
          </a:r>
          <a:endParaRPr lang="es-CO" sz="1600" noProof="0" dirty="0">
            <a:latin typeface="+mj-lt"/>
          </a:endParaRPr>
        </a:p>
      </dgm:t>
    </dgm:pt>
    <dgm:pt modelId="{5906D5E1-731A-AF4C-B190-3890AA9A87A1}" type="parTrans" cxnId="{8E9BD54D-86F0-EE41-A839-C9FC166A42AE}">
      <dgm:prSet/>
      <dgm:spPr/>
      <dgm:t>
        <a:bodyPr/>
        <a:lstStyle/>
        <a:p>
          <a:endParaRPr lang="es-ES" sz="1600">
            <a:latin typeface="+mj-lt"/>
          </a:endParaRPr>
        </a:p>
      </dgm:t>
    </dgm:pt>
    <dgm:pt modelId="{93C690B3-C803-5D43-85AB-5BD2E0477B5D}" type="sibTrans" cxnId="{8E9BD54D-86F0-EE41-A839-C9FC166A42AE}">
      <dgm:prSet/>
      <dgm:spPr/>
      <dgm:t>
        <a:bodyPr/>
        <a:lstStyle/>
        <a:p>
          <a:endParaRPr lang="es-ES" sz="1600">
            <a:latin typeface="+mj-lt"/>
          </a:endParaRPr>
        </a:p>
      </dgm:t>
    </dgm:pt>
    <dgm:pt modelId="{B802C3B1-310C-2E4B-8D22-C211B1F22F1B}">
      <dgm:prSet phldrT="[Texto]" custT="1"/>
      <dgm:spPr>
        <a:solidFill>
          <a:srgbClr val="92BD39"/>
        </a:solidFill>
        <a:ln>
          <a:noFill/>
        </a:ln>
      </dgm:spPr>
      <dgm:t>
        <a:bodyPr/>
        <a:lstStyle/>
        <a:p>
          <a:r>
            <a:rPr lang="es-CO" sz="1600" b="1" noProof="0" dirty="0">
              <a:solidFill>
                <a:schemeClr val="bg1"/>
              </a:solidFill>
              <a:latin typeface="+mj-lt"/>
              <a:cs typeface="Century Gothic"/>
            </a:rPr>
            <a:t>CGI3</a:t>
          </a:r>
          <a:endParaRPr lang="es-CO" sz="1600" noProof="0" dirty="0">
            <a:latin typeface="+mj-lt"/>
          </a:endParaRPr>
        </a:p>
      </dgm:t>
    </dgm:pt>
    <dgm:pt modelId="{0CA468F8-BA57-F149-885B-AFFA7D3F0082}" type="parTrans" cxnId="{8E7FF2CA-6DC9-A846-8E20-9BE9E478088A}">
      <dgm:prSet/>
      <dgm:spPr/>
      <dgm:t>
        <a:bodyPr/>
        <a:lstStyle/>
        <a:p>
          <a:endParaRPr lang="es-ES" sz="1600">
            <a:latin typeface="+mj-lt"/>
          </a:endParaRPr>
        </a:p>
      </dgm:t>
    </dgm:pt>
    <dgm:pt modelId="{B8E85EBE-C60A-0C43-841D-74FF4EAA9103}" type="sibTrans" cxnId="{8E7FF2CA-6DC9-A846-8E20-9BE9E478088A}">
      <dgm:prSet/>
      <dgm:spPr/>
      <dgm:t>
        <a:bodyPr/>
        <a:lstStyle/>
        <a:p>
          <a:endParaRPr lang="es-ES" sz="1600">
            <a:latin typeface="+mj-lt"/>
          </a:endParaRPr>
        </a:p>
      </dgm:t>
    </dgm:pt>
    <dgm:pt modelId="{ED616152-12C8-5E40-A8A9-2F11365F5ECE}">
      <dgm:prSet phldrT="[Texto]" custT="1"/>
      <dgm:spPr/>
      <dgm:t>
        <a:bodyPr/>
        <a:lstStyle/>
        <a:p>
          <a:r>
            <a:rPr lang="es-CO" sz="1600" b="1" noProof="0" dirty="0">
              <a:latin typeface="+mj-lt"/>
            </a:rPr>
            <a:t>Capacidad para trabajar en equipos multiculturales</a:t>
          </a:r>
          <a:endParaRPr lang="es-CO" sz="1600" b="0" i="0" noProof="0" dirty="0">
            <a:latin typeface="+mj-lt"/>
          </a:endParaRPr>
        </a:p>
        <a:p>
          <a:r>
            <a:rPr lang="es-CO" sz="1600" b="0" i="0" noProof="0" dirty="0">
              <a:latin typeface="+mj-lt"/>
            </a:rPr>
            <a:t>Colaborar de manera eficiente con personas de diversos orígenes culturales, contribuyendo al logro de objetivos comunes.</a:t>
          </a:r>
          <a:endParaRPr lang="es-CO" sz="1600" noProof="0" dirty="0">
            <a:latin typeface="+mj-lt"/>
          </a:endParaRPr>
        </a:p>
      </dgm:t>
    </dgm:pt>
    <dgm:pt modelId="{5CA85869-217F-6E4A-9756-D881710C95F5}" type="parTrans" cxnId="{56EE0007-157D-9340-B71E-B5E864229DE2}">
      <dgm:prSet/>
      <dgm:spPr/>
      <dgm:t>
        <a:bodyPr/>
        <a:lstStyle/>
        <a:p>
          <a:endParaRPr lang="es-ES" sz="1600">
            <a:latin typeface="+mj-lt"/>
          </a:endParaRPr>
        </a:p>
      </dgm:t>
    </dgm:pt>
    <dgm:pt modelId="{61AF33D0-BAF0-3748-AB8C-EC49BDA1B6D6}" type="sibTrans" cxnId="{56EE0007-157D-9340-B71E-B5E864229DE2}">
      <dgm:prSet/>
      <dgm:spPr/>
      <dgm:t>
        <a:bodyPr/>
        <a:lstStyle/>
        <a:p>
          <a:endParaRPr lang="es-ES" sz="1600">
            <a:latin typeface="+mj-lt"/>
          </a:endParaRPr>
        </a:p>
      </dgm:t>
    </dgm:pt>
    <dgm:pt modelId="{512BE2F1-17BD-0A42-89B2-48A55C66BCB9}" type="pres">
      <dgm:prSet presAssocID="{54D10C12-A36F-5B42-A8DA-89DEA5F2558F}" presName="Name0" presStyleCnt="0">
        <dgm:presLayoutVars>
          <dgm:chPref val="3"/>
          <dgm:dir/>
          <dgm:animLvl val="lvl"/>
          <dgm:resizeHandles/>
        </dgm:presLayoutVars>
      </dgm:prSet>
      <dgm:spPr/>
    </dgm:pt>
    <dgm:pt modelId="{0FEAC281-9DA6-9749-ABFE-255FC3683CF7}" type="pres">
      <dgm:prSet presAssocID="{976664DB-BAD2-B94E-ADD2-8DF5B8393963}" presName="horFlow" presStyleCnt="0"/>
      <dgm:spPr/>
    </dgm:pt>
    <dgm:pt modelId="{45B17DB8-60A9-7A47-ABE6-30A6C4BF0B98}" type="pres">
      <dgm:prSet presAssocID="{976664DB-BAD2-B94E-ADD2-8DF5B8393963}" presName="bigChev" presStyleLbl="node1" presStyleIdx="0" presStyleCnt="3" custScaleX="56186" custLinFactNeighborX="4650"/>
      <dgm:spPr/>
    </dgm:pt>
    <dgm:pt modelId="{6149387C-E3E7-CA41-B839-99927D45887A}" type="pres">
      <dgm:prSet presAssocID="{23ED9635-41AB-5246-BE0E-74B50FFAF2B6}" presName="parTrans" presStyleCnt="0"/>
      <dgm:spPr/>
    </dgm:pt>
    <dgm:pt modelId="{0E5072B5-D5C2-F54D-857C-E8772A51051E}" type="pres">
      <dgm:prSet presAssocID="{E0D3792A-9765-DE45-B591-1085F229B00F}" presName="node" presStyleLbl="alignAccFollowNode1" presStyleIdx="0" presStyleCnt="3" custScaleX="131655" custScaleY="122800">
        <dgm:presLayoutVars>
          <dgm:bulletEnabled val="1"/>
        </dgm:presLayoutVars>
      </dgm:prSet>
      <dgm:spPr/>
    </dgm:pt>
    <dgm:pt modelId="{ECB2737A-8982-3540-AA34-F09D092DC216}" type="pres">
      <dgm:prSet presAssocID="{976664DB-BAD2-B94E-ADD2-8DF5B8393963}" presName="vSp" presStyleCnt="0"/>
      <dgm:spPr/>
    </dgm:pt>
    <dgm:pt modelId="{41747818-82A6-5040-AE7F-ED2573CADB11}" type="pres">
      <dgm:prSet presAssocID="{640D45D8-E0B5-0247-BD62-7E28A79E5493}" presName="horFlow" presStyleCnt="0"/>
      <dgm:spPr/>
    </dgm:pt>
    <dgm:pt modelId="{0218647D-B9EE-6B47-9107-CD22C0D0EDCD}" type="pres">
      <dgm:prSet presAssocID="{640D45D8-E0B5-0247-BD62-7E28A79E5493}" presName="bigChev" presStyleLbl="node1" presStyleIdx="1" presStyleCnt="3" custScaleX="56186"/>
      <dgm:spPr/>
    </dgm:pt>
    <dgm:pt modelId="{FD6895CD-EC2D-7F41-89BC-114BEACB5410}" type="pres">
      <dgm:prSet presAssocID="{5906D5E1-731A-AF4C-B190-3890AA9A87A1}" presName="parTrans" presStyleCnt="0"/>
      <dgm:spPr/>
    </dgm:pt>
    <dgm:pt modelId="{1FF4F19F-9E60-9C47-A5F1-FDE92D83B9F4}" type="pres">
      <dgm:prSet presAssocID="{BB75588F-289C-B54A-A51C-D2CC9843DD9C}" presName="node" presStyleLbl="alignAccFollowNode1" presStyleIdx="1" presStyleCnt="3" custScaleX="131655" custScaleY="122800">
        <dgm:presLayoutVars>
          <dgm:bulletEnabled val="1"/>
        </dgm:presLayoutVars>
      </dgm:prSet>
      <dgm:spPr/>
    </dgm:pt>
    <dgm:pt modelId="{28331D85-2E3E-6742-A809-0784971A70BF}" type="pres">
      <dgm:prSet presAssocID="{640D45D8-E0B5-0247-BD62-7E28A79E5493}" presName="vSp" presStyleCnt="0"/>
      <dgm:spPr/>
    </dgm:pt>
    <dgm:pt modelId="{2D7879D7-53DD-884C-9D0D-91EF2EA93A60}" type="pres">
      <dgm:prSet presAssocID="{B802C3B1-310C-2E4B-8D22-C211B1F22F1B}" presName="horFlow" presStyleCnt="0"/>
      <dgm:spPr/>
    </dgm:pt>
    <dgm:pt modelId="{1548B3B0-9A50-4A45-830D-B7780AFD1581}" type="pres">
      <dgm:prSet presAssocID="{B802C3B1-310C-2E4B-8D22-C211B1F22F1B}" presName="bigChev" presStyleLbl="node1" presStyleIdx="2" presStyleCnt="3" custScaleX="56186"/>
      <dgm:spPr/>
    </dgm:pt>
    <dgm:pt modelId="{01A518AA-3D51-2A4B-BC88-735C6477BDBD}" type="pres">
      <dgm:prSet presAssocID="{5CA85869-217F-6E4A-9756-D881710C95F5}" presName="parTrans" presStyleCnt="0"/>
      <dgm:spPr/>
    </dgm:pt>
    <dgm:pt modelId="{2FD1E35E-DD1D-8540-9717-48A025D7DFCD}" type="pres">
      <dgm:prSet presAssocID="{ED616152-12C8-5E40-A8A9-2F11365F5ECE}" presName="node" presStyleLbl="alignAccFollowNode1" presStyleIdx="2" presStyleCnt="3" custScaleX="131655" custScaleY="122800">
        <dgm:presLayoutVars>
          <dgm:bulletEnabled val="1"/>
        </dgm:presLayoutVars>
      </dgm:prSet>
      <dgm:spPr/>
    </dgm:pt>
  </dgm:ptLst>
  <dgm:cxnLst>
    <dgm:cxn modelId="{56EE0007-157D-9340-B71E-B5E864229DE2}" srcId="{B802C3B1-310C-2E4B-8D22-C211B1F22F1B}" destId="{ED616152-12C8-5E40-A8A9-2F11365F5ECE}" srcOrd="0" destOrd="0" parTransId="{5CA85869-217F-6E4A-9756-D881710C95F5}" sibTransId="{61AF33D0-BAF0-3748-AB8C-EC49BDA1B6D6}"/>
    <dgm:cxn modelId="{94A3D012-325F-BB4D-9F98-92E85BD87B20}" srcId="{54D10C12-A36F-5B42-A8DA-89DEA5F2558F}" destId="{640D45D8-E0B5-0247-BD62-7E28A79E5493}" srcOrd="1" destOrd="0" parTransId="{E1B38818-0992-4448-8085-6701BD26F7C3}" sibTransId="{A35BFA87-EAC4-5F4B-9B11-5BF52122FC8F}"/>
    <dgm:cxn modelId="{F7162723-0E79-C445-A355-041A70F3F327}" type="presOf" srcId="{54D10C12-A36F-5B42-A8DA-89DEA5F2558F}" destId="{512BE2F1-17BD-0A42-89B2-48A55C66BCB9}" srcOrd="0" destOrd="0" presId="urn:microsoft.com/office/officeart/2005/8/layout/lProcess3"/>
    <dgm:cxn modelId="{A904FA2E-5C84-0246-849F-DA972ADB0762}" srcId="{54D10C12-A36F-5B42-A8DA-89DEA5F2558F}" destId="{976664DB-BAD2-B94E-ADD2-8DF5B8393963}" srcOrd="0" destOrd="0" parTransId="{2F0B260D-8841-FD45-9EEB-C81390F622F0}" sibTransId="{3D8B155C-657D-844F-9C7E-EB9AAC2AEF3E}"/>
    <dgm:cxn modelId="{04672D3F-0DBA-E443-80CC-8DC8FFC6A7C8}" type="presOf" srcId="{976664DB-BAD2-B94E-ADD2-8DF5B8393963}" destId="{45B17DB8-60A9-7A47-ABE6-30A6C4BF0B98}" srcOrd="0" destOrd="0" presId="urn:microsoft.com/office/officeart/2005/8/layout/lProcess3"/>
    <dgm:cxn modelId="{C4FB5840-7169-A14B-BBE6-094DE8C01A40}" srcId="{976664DB-BAD2-B94E-ADD2-8DF5B8393963}" destId="{E0D3792A-9765-DE45-B591-1085F229B00F}" srcOrd="0" destOrd="0" parTransId="{23ED9635-41AB-5246-BE0E-74B50FFAF2B6}" sibTransId="{C6387E71-A375-254A-8860-285EAB1703FC}"/>
    <dgm:cxn modelId="{59459D45-1EA7-7F44-9E1D-FACE0C6166C6}" type="presOf" srcId="{BB75588F-289C-B54A-A51C-D2CC9843DD9C}" destId="{1FF4F19F-9E60-9C47-A5F1-FDE92D83B9F4}" srcOrd="0" destOrd="0" presId="urn:microsoft.com/office/officeart/2005/8/layout/lProcess3"/>
    <dgm:cxn modelId="{8E9BD54D-86F0-EE41-A839-C9FC166A42AE}" srcId="{640D45D8-E0B5-0247-BD62-7E28A79E5493}" destId="{BB75588F-289C-B54A-A51C-D2CC9843DD9C}" srcOrd="0" destOrd="0" parTransId="{5906D5E1-731A-AF4C-B190-3890AA9A87A1}" sibTransId="{93C690B3-C803-5D43-85AB-5BD2E0477B5D}"/>
    <dgm:cxn modelId="{C175B2AC-6390-6A44-8BE4-77FF235702BB}" type="presOf" srcId="{E0D3792A-9765-DE45-B591-1085F229B00F}" destId="{0E5072B5-D5C2-F54D-857C-E8772A51051E}" srcOrd="0" destOrd="0" presId="urn:microsoft.com/office/officeart/2005/8/layout/lProcess3"/>
    <dgm:cxn modelId="{8E7FF2CA-6DC9-A846-8E20-9BE9E478088A}" srcId="{54D10C12-A36F-5B42-A8DA-89DEA5F2558F}" destId="{B802C3B1-310C-2E4B-8D22-C211B1F22F1B}" srcOrd="2" destOrd="0" parTransId="{0CA468F8-BA57-F149-885B-AFFA7D3F0082}" sibTransId="{B8E85EBE-C60A-0C43-841D-74FF4EAA9103}"/>
    <dgm:cxn modelId="{15BB38D6-1776-5F44-9704-2529FFE14CA3}" type="presOf" srcId="{ED616152-12C8-5E40-A8A9-2F11365F5ECE}" destId="{2FD1E35E-DD1D-8540-9717-48A025D7DFCD}" srcOrd="0" destOrd="0" presId="urn:microsoft.com/office/officeart/2005/8/layout/lProcess3"/>
    <dgm:cxn modelId="{3C1285D9-29AE-FB4D-9AA6-D825EA75EEE0}" type="presOf" srcId="{640D45D8-E0B5-0247-BD62-7E28A79E5493}" destId="{0218647D-B9EE-6B47-9107-CD22C0D0EDCD}" srcOrd="0" destOrd="0" presId="urn:microsoft.com/office/officeart/2005/8/layout/lProcess3"/>
    <dgm:cxn modelId="{86692FF7-25CA-2E4C-B26F-FA2A776CAD5F}" type="presOf" srcId="{B802C3B1-310C-2E4B-8D22-C211B1F22F1B}" destId="{1548B3B0-9A50-4A45-830D-B7780AFD1581}" srcOrd="0" destOrd="0" presId="urn:microsoft.com/office/officeart/2005/8/layout/lProcess3"/>
    <dgm:cxn modelId="{023AB148-BBC1-164E-9354-DC83E0F08934}" type="presParOf" srcId="{512BE2F1-17BD-0A42-89B2-48A55C66BCB9}" destId="{0FEAC281-9DA6-9749-ABFE-255FC3683CF7}" srcOrd="0" destOrd="0" presId="urn:microsoft.com/office/officeart/2005/8/layout/lProcess3"/>
    <dgm:cxn modelId="{1BD3B788-6395-1644-B0F5-65E864339BA5}" type="presParOf" srcId="{0FEAC281-9DA6-9749-ABFE-255FC3683CF7}" destId="{45B17DB8-60A9-7A47-ABE6-30A6C4BF0B98}" srcOrd="0" destOrd="0" presId="urn:microsoft.com/office/officeart/2005/8/layout/lProcess3"/>
    <dgm:cxn modelId="{61829BAE-04D1-EE45-BCCD-60CD8217BA40}" type="presParOf" srcId="{0FEAC281-9DA6-9749-ABFE-255FC3683CF7}" destId="{6149387C-E3E7-CA41-B839-99927D45887A}" srcOrd="1" destOrd="0" presId="urn:microsoft.com/office/officeart/2005/8/layout/lProcess3"/>
    <dgm:cxn modelId="{7A715D73-BDE9-3B48-80DB-F0A5DAAB46A5}" type="presParOf" srcId="{0FEAC281-9DA6-9749-ABFE-255FC3683CF7}" destId="{0E5072B5-D5C2-F54D-857C-E8772A51051E}" srcOrd="2" destOrd="0" presId="urn:microsoft.com/office/officeart/2005/8/layout/lProcess3"/>
    <dgm:cxn modelId="{A3E09F2B-1D21-4A40-9B7D-A42B236FFF8D}" type="presParOf" srcId="{512BE2F1-17BD-0A42-89B2-48A55C66BCB9}" destId="{ECB2737A-8982-3540-AA34-F09D092DC216}" srcOrd="1" destOrd="0" presId="urn:microsoft.com/office/officeart/2005/8/layout/lProcess3"/>
    <dgm:cxn modelId="{F581257C-2E65-9642-A1F9-5A0C5958A360}" type="presParOf" srcId="{512BE2F1-17BD-0A42-89B2-48A55C66BCB9}" destId="{41747818-82A6-5040-AE7F-ED2573CADB11}" srcOrd="2" destOrd="0" presId="urn:microsoft.com/office/officeart/2005/8/layout/lProcess3"/>
    <dgm:cxn modelId="{0CDBF297-B923-8440-9DD5-FD1F42EFCDF1}" type="presParOf" srcId="{41747818-82A6-5040-AE7F-ED2573CADB11}" destId="{0218647D-B9EE-6B47-9107-CD22C0D0EDCD}" srcOrd="0" destOrd="0" presId="urn:microsoft.com/office/officeart/2005/8/layout/lProcess3"/>
    <dgm:cxn modelId="{8D2F223E-445B-2847-AAA3-00865BB7A425}" type="presParOf" srcId="{41747818-82A6-5040-AE7F-ED2573CADB11}" destId="{FD6895CD-EC2D-7F41-89BC-114BEACB5410}" srcOrd="1" destOrd="0" presId="urn:microsoft.com/office/officeart/2005/8/layout/lProcess3"/>
    <dgm:cxn modelId="{ACFEA3E3-3A91-1C44-B02A-87F457C27A85}" type="presParOf" srcId="{41747818-82A6-5040-AE7F-ED2573CADB11}" destId="{1FF4F19F-9E60-9C47-A5F1-FDE92D83B9F4}" srcOrd="2" destOrd="0" presId="urn:microsoft.com/office/officeart/2005/8/layout/lProcess3"/>
    <dgm:cxn modelId="{1D876A3E-E1D2-3944-BF57-094AAB56A496}" type="presParOf" srcId="{512BE2F1-17BD-0A42-89B2-48A55C66BCB9}" destId="{28331D85-2E3E-6742-A809-0784971A70BF}" srcOrd="3" destOrd="0" presId="urn:microsoft.com/office/officeart/2005/8/layout/lProcess3"/>
    <dgm:cxn modelId="{88E0993D-448A-6E42-A5AF-0A7BFD8CED78}" type="presParOf" srcId="{512BE2F1-17BD-0A42-89B2-48A55C66BCB9}" destId="{2D7879D7-53DD-884C-9D0D-91EF2EA93A60}" srcOrd="4" destOrd="0" presId="urn:microsoft.com/office/officeart/2005/8/layout/lProcess3"/>
    <dgm:cxn modelId="{428FBB0D-AC18-7645-8010-168EBF74F247}" type="presParOf" srcId="{2D7879D7-53DD-884C-9D0D-91EF2EA93A60}" destId="{1548B3B0-9A50-4A45-830D-B7780AFD1581}" srcOrd="0" destOrd="0" presId="urn:microsoft.com/office/officeart/2005/8/layout/lProcess3"/>
    <dgm:cxn modelId="{12466F64-E014-0A44-BBA0-17DB7D13A68C}" type="presParOf" srcId="{2D7879D7-53DD-884C-9D0D-91EF2EA93A60}" destId="{01A518AA-3D51-2A4B-BC88-735C6477BDBD}" srcOrd="1" destOrd="0" presId="urn:microsoft.com/office/officeart/2005/8/layout/lProcess3"/>
    <dgm:cxn modelId="{9DC98460-94D1-5849-8B22-470B6040DCB4}" type="presParOf" srcId="{2D7879D7-53DD-884C-9D0D-91EF2EA93A60}" destId="{2FD1E35E-DD1D-8540-9717-48A025D7DFC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17DB8-60A9-7A47-ABE6-30A6C4BF0B98}">
      <dsp:nvSpPr>
        <dsp:cNvPr id="0" name=""/>
        <dsp:cNvSpPr/>
      </dsp:nvSpPr>
      <dsp:spPr>
        <a:xfrm>
          <a:off x="1535146" y="19049"/>
          <a:ext cx="2433962" cy="1732788"/>
        </a:xfrm>
        <a:prstGeom prst="chevron">
          <a:avLst/>
        </a:prstGeom>
        <a:solidFill>
          <a:srgbClr val="020E6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b="1" kern="1200" noProof="0" dirty="0">
              <a:solidFill>
                <a:schemeClr val="bg1"/>
              </a:solidFill>
              <a:latin typeface="+mj-lt"/>
              <a:cs typeface="Century Gothic"/>
            </a:rPr>
            <a:t>CGI1</a:t>
          </a:r>
          <a:endParaRPr lang="es-CO" sz="1600" kern="1200" noProof="0" dirty="0">
            <a:solidFill>
              <a:schemeClr val="bg1"/>
            </a:solidFill>
            <a:latin typeface="+mj-lt"/>
          </a:endParaRPr>
        </a:p>
      </dsp:txBody>
      <dsp:txXfrm>
        <a:off x="2401540" y="19049"/>
        <a:ext cx="701174" cy="1732788"/>
      </dsp:txXfrm>
    </dsp:sp>
    <dsp:sp modelId="{0E5072B5-D5C2-F54D-857C-E8772A51051E}">
      <dsp:nvSpPr>
        <dsp:cNvPr id="0" name=""/>
        <dsp:cNvSpPr/>
      </dsp:nvSpPr>
      <dsp:spPr>
        <a:xfrm>
          <a:off x="3379765" y="2379"/>
          <a:ext cx="4733704" cy="17661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b="1" kern="1200" noProof="0" dirty="0">
              <a:latin typeface="+mj-lt"/>
            </a:rPr>
            <a:t>Comunicación intercultural</a:t>
          </a:r>
          <a:endParaRPr lang="es-CO" sz="1600" b="0" i="0" kern="1200" noProof="0" dirty="0">
            <a:latin typeface="+mj-lt"/>
          </a:endParaRPr>
        </a:p>
        <a:p>
          <a:pPr marL="0" lvl="0" indent="0" algn="ctr" defTabSz="711200">
            <a:lnSpc>
              <a:spcPct val="90000"/>
            </a:lnSpc>
            <a:spcBef>
              <a:spcPct val="0"/>
            </a:spcBef>
            <a:spcAft>
              <a:spcPct val="35000"/>
            </a:spcAft>
            <a:buNone/>
          </a:pPr>
          <a:r>
            <a:rPr lang="es-CO" sz="1600" b="0" i="0" kern="1200" noProof="0" dirty="0">
              <a:latin typeface="+mj-lt"/>
            </a:rPr>
            <a:t>Lograr una comunicación efectiva con personas de diferentes culturas y contextos. Esto implica comprender los diferentes estilos de comunicación.</a:t>
          </a:r>
          <a:endParaRPr lang="es-CO" sz="1600" kern="1200" noProof="0" dirty="0">
            <a:latin typeface="+mj-lt"/>
          </a:endParaRPr>
        </a:p>
      </dsp:txBody>
      <dsp:txXfrm>
        <a:off x="4262829" y="2379"/>
        <a:ext cx="2967577" cy="1766127"/>
      </dsp:txXfrm>
    </dsp:sp>
    <dsp:sp modelId="{0218647D-B9EE-6B47-9107-CD22C0D0EDCD}">
      <dsp:nvSpPr>
        <dsp:cNvPr id="0" name=""/>
        <dsp:cNvSpPr/>
      </dsp:nvSpPr>
      <dsp:spPr>
        <a:xfrm>
          <a:off x="1508959" y="2027767"/>
          <a:ext cx="2433962" cy="1732788"/>
        </a:xfrm>
        <a:prstGeom prst="chevron">
          <a:avLst/>
        </a:prstGeom>
        <a:solidFill>
          <a:srgbClr val="36A9E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b="1" kern="1200" noProof="0" dirty="0">
              <a:solidFill>
                <a:schemeClr val="bg1"/>
              </a:solidFill>
              <a:latin typeface="+mj-lt"/>
              <a:cs typeface="Century Gothic"/>
            </a:rPr>
            <a:t>CGI2</a:t>
          </a:r>
          <a:endParaRPr lang="es-CO" sz="1600" kern="1200" noProof="0" dirty="0">
            <a:latin typeface="+mj-lt"/>
          </a:endParaRPr>
        </a:p>
      </dsp:txBody>
      <dsp:txXfrm>
        <a:off x="2375353" y="2027767"/>
        <a:ext cx="701174" cy="1732788"/>
      </dsp:txXfrm>
    </dsp:sp>
    <dsp:sp modelId="{1FF4F19F-9E60-9C47-A5F1-FDE92D83B9F4}">
      <dsp:nvSpPr>
        <dsp:cNvPr id="0" name=""/>
        <dsp:cNvSpPr/>
      </dsp:nvSpPr>
      <dsp:spPr>
        <a:xfrm>
          <a:off x="3379765" y="2011098"/>
          <a:ext cx="4733704" cy="17661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b="1" kern="1200" noProof="0" dirty="0">
              <a:latin typeface="+mj-lt"/>
            </a:rPr>
            <a:t>Conciencia, respeto y tolerancia cultural </a:t>
          </a:r>
        </a:p>
        <a:p>
          <a:pPr marL="0" lvl="0" indent="0" algn="ctr" defTabSz="711200">
            <a:lnSpc>
              <a:spcPct val="90000"/>
            </a:lnSpc>
            <a:spcBef>
              <a:spcPct val="0"/>
            </a:spcBef>
            <a:spcAft>
              <a:spcPct val="35000"/>
            </a:spcAft>
            <a:buNone/>
          </a:pPr>
          <a:r>
            <a:rPr lang="es-CO" sz="1600" b="0" i="0" kern="1200" noProof="0" dirty="0">
              <a:latin typeface="+mj-lt"/>
            </a:rPr>
            <a:t>Valorar y respetar las creencias culturales de los demás sin dejar de reconocer sus propias creencias, sobre todo cuando las diferencias culturales son muy marcadas.</a:t>
          </a:r>
          <a:endParaRPr lang="es-CO" sz="1600" kern="1200" noProof="0" dirty="0">
            <a:latin typeface="+mj-lt"/>
          </a:endParaRPr>
        </a:p>
      </dsp:txBody>
      <dsp:txXfrm>
        <a:off x="4262829" y="2011098"/>
        <a:ext cx="2967577" cy="1766127"/>
      </dsp:txXfrm>
    </dsp:sp>
    <dsp:sp modelId="{1548B3B0-9A50-4A45-830D-B7780AFD1581}">
      <dsp:nvSpPr>
        <dsp:cNvPr id="0" name=""/>
        <dsp:cNvSpPr/>
      </dsp:nvSpPr>
      <dsp:spPr>
        <a:xfrm>
          <a:off x="1508959" y="4036485"/>
          <a:ext cx="2433962" cy="1732788"/>
        </a:xfrm>
        <a:prstGeom prst="chevron">
          <a:avLst/>
        </a:prstGeom>
        <a:solidFill>
          <a:srgbClr val="92BD3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b="1" kern="1200" noProof="0" dirty="0">
              <a:solidFill>
                <a:schemeClr val="bg1"/>
              </a:solidFill>
              <a:latin typeface="+mj-lt"/>
              <a:cs typeface="Century Gothic"/>
            </a:rPr>
            <a:t>CGI3</a:t>
          </a:r>
          <a:endParaRPr lang="es-CO" sz="1600" kern="1200" noProof="0" dirty="0">
            <a:latin typeface="+mj-lt"/>
          </a:endParaRPr>
        </a:p>
      </dsp:txBody>
      <dsp:txXfrm>
        <a:off x="2375353" y="4036485"/>
        <a:ext cx="701174" cy="1732788"/>
      </dsp:txXfrm>
    </dsp:sp>
    <dsp:sp modelId="{2FD1E35E-DD1D-8540-9717-48A025D7DFCD}">
      <dsp:nvSpPr>
        <dsp:cNvPr id="0" name=""/>
        <dsp:cNvSpPr/>
      </dsp:nvSpPr>
      <dsp:spPr>
        <a:xfrm>
          <a:off x="3379765" y="4019816"/>
          <a:ext cx="4733704" cy="17661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b="1" kern="1200" noProof="0" dirty="0">
              <a:latin typeface="+mj-lt"/>
            </a:rPr>
            <a:t>Capacidad para trabajar en equipos multiculturales</a:t>
          </a:r>
          <a:endParaRPr lang="es-CO" sz="1600" b="0" i="0" kern="1200" noProof="0" dirty="0">
            <a:latin typeface="+mj-lt"/>
          </a:endParaRPr>
        </a:p>
        <a:p>
          <a:pPr marL="0" lvl="0" indent="0" algn="ctr" defTabSz="711200">
            <a:lnSpc>
              <a:spcPct val="90000"/>
            </a:lnSpc>
            <a:spcBef>
              <a:spcPct val="0"/>
            </a:spcBef>
            <a:spcAft>
              <a:spcPct val="35000"/>
            </a:spcAft>
            <a:buNone/>
          </a:pPr>
          <a:r>
            <a:rPr lang="es-CO" sz="1600" b="0" i="0" kern="1200" noProof="0" dirty="0">
              <a:latin typeface="+mj-lt"/>
            </a:rPr>
            <a:t>Colaborar de manera eficiente con personas de diversos orígenes culturales, contribuyendo al logro de objetivos comunes.</a:t>
          </a:r>
          <a:endParaRPr lang="es-CO" sz="1600" kern="1200" noProof="0" dirty="0">
            <a:latin typeface="+mj-lt"/>
          </a:endParaRPr>
        </a:p>
      </dsp:txBody>
      <dsp:txXfrm>
        <a:off x="4262829" y="4019816"/>
        <a:ext cx="2967577" cy="17661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CO"/>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smtClean="0">
                <a:solidFill>
                  <a:schemeClr val="dk1"/>
                </a:solidFill>
                <a:latin typeface="Arial"/>
                <a:ea typeface="Arial"/>
                <a:cs typeface="Arial"/>
                <a:sym typeface="Arial"/>
              </a:rPr>
              <a:t>11</a:t>
            </a:fld>
            <a:endParaRPr lang="es-C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552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5DD26-D8FC-2ED3-D828-677183E77DA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5CE2AB-0311-2EF4-7735-01C0DAE3116D}"/>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BBD27CA9-394E-E560-540D-55C2B4EFF14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FE493813-5153-6FBD-1418-68208F77E36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smtClean="0">
                <a:solidFill>
                  <a:schemeClr val="dk1"/>
                </a:solidFill>
                <a:latin typeface="Arial"/>
                <a:ea typeface="Arial"/>
                <a:cs typeface="Arial"/>
                <a:sym typeface="Arial"/>
              </a:rPr>
              <a:t>14</a:t>
            </a:fld>
            <a:endParaRPr lang="es-C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291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22B89-70C8-6B6A-7DC4-3048B8E6D4D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F17E258-7A8D-FFDE-33DD-3C6D8EA118AB}"/>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1B22730F-9D1B-1EAB-C8CC-A5B05E1ADF38}"/>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DD722626-36E1-87D9-32F4-56FAF9D320E1}"/>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smtClean="0">
                <a:solidFill>
                  <a:schemeClr val="dk1"/>
                </a:solidFill>
                <a:latin typeface="Arial"/>
                <a:ea typeface="Arial"/>
                <a:cs typeface="Arial"/>
                <a:sym typeface="Arial"/>
              </a:rPr>
              <a:t>15</a:t>
            </a:fld>
            <a:endParaRPr lang="es-C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523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F2FA3-D7EE-26DF-06EB-95F1B1F816F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ABDBBF-B104-BF5E-D50A-B2EE828B8E67}"/>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48AE710F-5C6B-B6C3-6A9F-1C424C49782A}"/>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64AD33EA-2380-F22C-AC19-0979131EBA1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smtClean="0">
                <a:solidFill>
                  <a:schemeClr val="dk1"/>
                </a:solidFill>
                <a:latin typeface="Arial"/>
                <a:ea typeface="Arial"/>
                <a:cs typeface="Arial"/>
                <a:sym typeface="Arial"/>
              </a:rPr>
              <a:t>17</a:t>
            </a:fld>
            <a:endParaRPr lang="es-C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04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A7CDA-6CA8-84DA-1164-2FD52E836F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EDB465A-938E-91FD-7176-E19D359F8752}"/>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5E8E418C-341E-7C49-3C1B-4A7AC73081C3}"/>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CD543E48-FDF2-0FD9-4D7D-F32F2327142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smtClean="0">
                <a:solidFill>
                  <a:schemeClr val="dk1"/>
                </a:solidFill>
                <a:latin typeface="Arial"/>
                <a:ea typeface="Arial"/>
                <a:cs typeface="Arial"/>
                <a:sym typeface="Arial"/>
              </a:rPr>
              <a:t>18</a:t>
            </a:fld>
            <a:endParaRPr lang="es-C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943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01F23-89F4-0CF8-6476-9ED4494B988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CC2EA2E-B79D-EE58-39EA-9B6E9509E3ED}"/>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3EEBFB5D-BA8D-A476-FAAF-DC0D3FB338EE}"/>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E46BCE9E-0218-FEDB-455B-F09812C4537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smtClean="0">
                <a:solidFill>
                  <a:schemeClr val="dk1"/>
                </a:solidFill>
                <a:latin typeface="Arial"/>
                <a:ea typeface="Arial"/>
                <a:cs typeface="Arial"/>
                <a:sym typeface="Arial"/>
              </a:rPr>
              <a:t>19</a:t>
            </a:fld>
            <a:endParaRPr lang="es-C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808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7968-897C-81AD-AC08-C65B3BB21C1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175CC08-5FA1-0F7F-13EF-00C8F9DE07B3}"/>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120FC940-4445-97ED-804C-9525E19744A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1296AF07-9773-63B1-4987-27D62D6EF9F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smtClean="0">
                <a:solidFill>
                  <a:schemeClr val="dk1"/>
                </a:solidFill>
                <a:latin typeface="Arial"/>
                <a:ea typeface="Arial"/>
                <a:cs typeface="Arial"/>
                <a:sym typeface="Arial"/>
              </a:rPr>
              <a:t>20</a:t>
            </a:fld>
            <a:endParaRPr lang="es-C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6942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7"/>
        <p:cNvGrpSpPr/>
        <p:nvPr/>
      </p:nvGrpSpPr>
      <p:grpSpPr>
        <a:xfrm>
          <a:off x="0" y="0"/>
          <a:ext cx="0" cy="0"/>
          <a:chOff x="0" y="0"/>
          <a:chExt cx="0" cy="0"/>
        </a:xfrm>
      </p:grpSpPr>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a:lstStyle/>
          <a:p>
            <a:endParaRPr lang="es-CO"/>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n 4">
            <a:extLst>
              <a:ext uri="{FF2B5EF4-FFF2-40B4-BE49-F238E27FC236}">
                <a16:creationId xmlns:a16="http://schemas.microsoft.com/office/drawing/2014/main" id="{B758455A-7B5E-8AEF-BB0A-FBEFB7D04332}"/>
              </a:ext>
            </a:extLst>
          </p:cNvPr>
          <p:cNvPicPr>
            <a:picLocks noChangeAspect="1"/>
          </p:cNvPicPr>
          <p:nvPr/>
        </p:nvPicPr>
        <p:blipFill>
          <a:blip r:embed="rId3"/>
          <a:srcRect r="956"/>
          <a:stretch/>
        </p:blipFill>
        <p:spPr>
          <a:xfrm>
            <a:off x="-61444" y="0"/>
            <a:ext cx="12407991" cy="6858000"/>
          </a:xfrm>
          <a:prstGeom prst="rect">
            <a:avLst/>
          </a:prstGeom>
        </p:spPr>
      </p:pic>
      <p:sp>
        <p:nvSpPr>
          <p:cNvPr id="2" name="CuadroTexto 1">
            <a:extLst>
              <a:ext uri="{FF2B5EF4-FFF2-40B4-BE49-F238E27FC236}">
                <a16:creationId xmlns:a16="http://schemas.microsoft.com/office/drawing/2014/main" id="{D534A9C2-FDC5-D6EF-66B4-E2F0A47294BA}"/>
              </a:ext>
            </a:extLst>
          </p:cNvPr>
          <p:cNvSpPr txBox="1"/>
          <p:nvPr/>
        </p:nvSpPr>
        <p:spPr>
          <a:xfrm>
            <a:off x="6014720" y="1656080"/>
            <a:ext cx="364202" cy="307777"/>
          </a:xfrm>
          <a:prstGeom prst="rect">
            <a:avLst/>
          </a:prstGeom>
          <a:noFill/>
        </p:spPr>
        <p:txBody>
          <a:bodyPr wrap="none" rtlCol="0">
            <a:spAutoFit/>
          </a:bodyPr>
          <a:lstStyle/>
          <a:p>
            <a:r>
              <a:rPr lang="es-CO"/>
              <a:t>CI</a:t>
            </a:r>
            <a:endParaRPr lang="en-US"/>
          </a:p>
        </p:txBody>
      </p:sp>
      <p:sp>
        <p:nvSpPr>
          <p:cNvPr id="3" name="Google Shape;111;p2">
            <a:extLst>
              <a:ext uri="{FF2B5EF4-FFF2-40B4-BE49-F238E27FC236}">
                <a16:creationId xmlns:a16="http://schemas.microsoft.com/office/drawing/2014/main" id="{3BB2DDFE-7539-814B-4E63-3B27DE64BAD2}"/>
              </a:ext>
            </a:extLst>
          </p:cNvPr>
          <p:cNvSpPr txBox="1"/>
          <p:nvPr/>
        </p:nvSpPr>
        <p:spPr>
          <a:xfrm>
            <a:off x="4753931" y="977901"/>
            <a:ext cx="7181474" cy="2062063"/>
          </a:xfrm>
          <a:prstGeom prst="rect">
            <a:avLst/>
          </a:prstGeom>
          <a:noFill/>
          <a:ln>
            <a:noFill/>
          </a:ln>
        </p:spPr>
        <p:txBody>
          <a:bodyPr spcFirstLastPara="1" wrap="square" lIns="91425" tIns="45700" rIns="91425" bIns="45700" anchor="t" anchorCtr="0">
            <a:spAutoFit/>
          </a:bodyPr>
          <a:lstStyle/>
          <a:p>
            <a:pPr algn="ctr"/>
            <a:r>
              <a:rPr lang="es-CO" sz="3200" b="1" i="0" noProof="0" dirty="0">
                <a:solidFill>
                  <a:schemeClr val="bg1"/>
                </a:solidFill>
                <a:effectLst/>
                <a:latin typeface="+mj-lt"/>
                <a:cs typeface="Times New Roman" panose="02020603050405020304" pitchFamily="18" charset="0"/>
              </a:rPr>
              <a:t>REQUISITO DE INTERNACIONALIZACIÓN </a:t>
            </a:r>
          </a:p>
          <a:p>
            <a:pPr algn="ctr"/>
            <a:r>
              <a:rPr lang="es-CO" sz="3200" b="1" i="0" noProof="0" dirty="0">
                <a:solidFill>
                  <a:schemeClr val="bg1"/>
                </a:solidFill>
                <a:effectLst/>
                <a:latin typeface="+mj-lt"/>
                <a:cs typeface="Times New Roman" panose="02020603050405020304" pitchFamily="18" charset="0"/>
              </a:rPr>
              <a:t>PARA LOS PROGRAMAS DE PREGRADO DE INGENIERÍA</a:t>
            </a:r>
            <a:endParaRPr lang="es-CO" sz="3200" b="1" noProof="0" dirty="0">
              <a:solidFill>
                <a:schemeClr val="bg1"/>
              </a:solidFill>
              <a:latin typeface="+mj-lt"/>
              <a:cs typeface="Times New Roman" panose="02020603050405020304" pitchFamily="18" charset="0"/>
            </a:endParaRPr>
          </a:p>
        </p:txBody>
      </p:sp>
      <p:sp>
        <p:nvSpPr>
          <p:cNvPr id="4" name="Google Shape;111;p2">
            <a:extLst>
              <a:ext uri="{FF2B5EF4-FFF2-40B4-BE49-F238E27FC236}">
                <a16:creationId xmlns:a16="http://schemas.microsoft.com/office/drawing/2014/main" id="{0E1DC3C8-7B0C-96EE-F01D-05F58CAB7B0F}"/>
              </a:ext>
            </a:extLst>
          </p:cNvPr>
          <p:cNvSpPr txBox="1"/>
          <p:nvPr/>
        </p:nvSpPr>
        <p:spPr>
          <a:xfrm>
            <a:off x="5466080" y="3102589"/>
            <a:ext cx="5514436" cy="830956"/>
          </a:xfrm>
          <a:prstGeom prst="rect">
            <a:avLst/>
          </a:prstGeom>
          <a:noFill/>
          <a:ln>
            <a:noFill/>
          </a:ln>
        </p:spPr>
        <p:txBody>
          <a:bodyPr spcFirstLastPara="1" wrap="square" lIns="91425" tIns="45700" rIns="91425" bIns="45700" anchor="t" anchorCtr="0">
            <a:spAutoFit/>
          </a:bodyPr>
          <a:lstStyle/>
          <a:p>
            <a:pPr marL="0" marR="0" lvl="1" indent="0" algn="ctr" rtl="0">
              <a:lnSpc>
                <a:spcPct val="100000"/>
              </a:lnSpc>
              <a:spcBef>
                <a:spcPts val="0"/>
              </a:spcBef>
              <a:spcAft>
                <a:spcPts val="0"/>
              </a:spcAft>
              <a:buClr>
                <a:srgbClr val="000000"/>
              </a:buClr>
              <a:buSzPts val="2800"/>
              <a:buFont typeface="Arial"/>
              <a:buNone/>
            </a:pPr>
            <a:endParaRPr lang="es-CO" sz="2000" b="1" dirty="0">
              <a:solidFill>
                <a:schemeClr val="bg1"/>
              </a:solidFill>
            </a:endParaRPr>
          </a:p>
          <a:p>
            <a:pPr marL="0" marR="0" lvl="1" indent="0" algn="ctr" rtl="0">
              <a:lnSpc>
                <a:spcPct val="100000"/>
              </a:lnSpc>
              <a:spcBef>
                <a:spcPts val="0"/>
              </a:spcBef>
              <a:spcAft>
                <a:spcPts val="0"/>
              </a:spcAft>
              <a:buClr>
                <a:srgbClr val="000000"/>
              </a:buClr>
              <a:buSzPts val="2800"/>
              <a:buFont typeface="Arial"/>
              <a:buNone/>
            </a:pPr>
            <a:r>
              <a:rPr lang="es-CO" sz="2800" b="1" dirty="0">
                <a:solidFill>
                  <a:schemeClr val="bg1"/>
                </a:solidFill>
              </a:rPr>
              <a:t>2026</a:t>
            </a:r>
            <a:endParaRPr sz="2800" b="0"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C87F9-A3B3-3FC4-A61E-5415B6094D7D}"/>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6943F6D1-ECDE-5451-5119-AA736D954E7E}"/>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3600" b="1" dirty="0">
                <a:solidFill>
                  <a:srgbClr val="002060"/>
                </a:solidFill>
              </a:rPr>
              <a:t>5. </a:t>
            </a:r>
            <a:r>
              <a:rPr lang="es-ES" sz="3600" b="1" dirty="0">
                <a:solidFill>
                  <a:srgbClr val="002060"/>
                </a:solidFill>
              </a:rPr>
              <a:t>Curso a través de Virtual Mobility </a:t>
            </a:r>
            <a:r>
              <a:rPr lang="es-ES" sz="3600" b="1" dirty="0" err="1">
                <a:solidFill>
                  <a:srgbClr val="002060"/>
                </a:solidFill>
              </a:rPr>
              <a:t>Program</a:t>
            </a:r>
            <a:r>
              <a:rPr lang="es-ES" sz="3600" b="1" dirty="0">
                <a:solidFill>
                  <a:srgbClr val="002060"/>
                </a:solidFill>
              </a:rPr>
              <a:t> (VMP) </a:t>
            </a:r>
            <a:endParaRPr lang="es-CO" sz="3600" b="1" dirty="0">
              <a:solidFill>
                <a:srgbClr val="002060"/>
              </a:solidFill>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DD14ED37-9D2A-E1F5-B62D-A078FF9B9EA9}"/>
              </a:ext>
            </a:extLst>
          </p:cNvPr>
          <p:cNvSpPr txBox="1"/>
          <p:nvPr/>
        </p:nvSpPr>
        <p:spPr>
          <a:xfrm>
            <a:off x="533397" y="926822"/>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647F1104-67FD-7902-AE1A-3531A83DB61B}"/>
              </a:ext>
            </a:extLst>
          </p:cNvPr>
          <p:cNvSpPr txBox="1"/>
          <p:nvPr/>
        </p:nvSpPr>
        <p:spPr>
          <a:xfrm>
            <a:off x="566054" y="1301546"/>
            <a:ext cx="11179631" cy="969496"/>
          </a:xfrm>
          <a:prstGeom prst="rect">
            <a:avLst/>
          </a:prstGeom>
          <a:noFill/>
        </p:spPr>
        <p:txBody>
          <a:bodyPr wrap="square">
            <a:spAutoFit/>
          </a:bodyPr>
          <a:lstStyle/>
          <a:p>
            <a:pPr algn="just"/>
            <a:r>
              <a:rPr lang="es-ES" sz="1900" dirty="0">
                <a:solidFill>
                  <a:schemeClr val="tx1"/>
                </a:solidFill>
                <a:latin typeface="Century Gothic"/>
              </a:rPr>
              <a:t>Experiencia que permite </a:t>
            </a:r>
            <a:r>
              <a:rPr lang="es-ES" sz="1900" b="1" dirty="0">
                <a:solidFill>
                  <a:schemeClr val="tx1"/>
                </a:solidFill>
                <a:latin typeface="Century Gothic"/>
              </a:rPr>
              <a:t>cursar virtualmente asignaturas en una universidad extranjera </a:t>
            </a:r>
            <a:r>
              <a:rPr lang="es-ES" sz="1900" dirty="0">
                <a:solidFill>
                  <a:schemeClr val="tx1"/>
                </a:solidFill>
                <a:latin typeface="Century Gothic"/>
              </a:rPr>
              <a:t>mientras se estudia en Uniandes, bajo convenio o red universitaria, respetando el límite de créditos del semestre.</a:t>
            </a:r>
            <a:endParaRPr lang="es-CO" sz="1900" dirty="0">
              <a:solidFill>
                <a:schemeClr val="tx1"/>
              </a:solidFill>
              <a:latin typeface="Century Gothic"/>
            </a:endParaRPr>
          </a:p>
        </p:txBody>
      </p:sp>
      <p:sp>
        <p:nvSpPr>
          <p:cNvPr id="8" name="CuadroTexto 7">
            <a:extLst>
              <a:ext uri="{FF2B5EF4-FFF2-40B4-BE49-F238E27FC236}">
                <a16:creationId xmlns:a16="http://schemas.microsoft.com/office/drawing/2014/main" id="{8C20D06A-C99E-4DEE-EA47-50967B564643}"/>
              </a:ext>
            </a:extLst>
          </p:cNvPr>
          <p:cNvSpPr txBox="1"/>
          <p:nvPr/>
        </p:nvSpPr>
        <p:spPr>
          <a:xfrm>
            <a:off x="555169" y="2549156"/>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450308CB-1875-9B20-4D38-63EE8DBFE099}"/>
              </a:ext>
            </a:extLst>
          </p:cNvPr>
          <p:cNvSpPr txBox="1"/>
          <p:nvPr/>
        </p:nvSpPr>
        <p:spPr>
          <a:xfrm>
            <a:off x="555169" y="2900380"/>
            <a:ext cx="8273144" cy="384721"/>
          </a:xfrm>
          <a:prstGeom prst="rect">
            <a:avLst/>
          </a:prstGeom>
          <a:noFill/>
        </p:spPr>
        <p:txBody>
          <a:bodyPr wrap="square">
            <a:spAutoFit/>
          </a:bodyPr>
          <a:lstStyle/>
          <a:p>
            <a:r>
              <a:rPr lang="es-ES" sz="1900" dirty="0">
                <a:solidFill>
                  <a:schemeClr val="tx1"/>
                </a:solidFill>
                <a:latin typeface="Century Gothic"/>
              </a:rPr>
              <a:t>Válida aunque sea liderada por </a:t>
            </a:r>
            <a:r>
              <a:rPr lang="es-ES" sz="1900" b="1" dirty="0">
                <a:solidFill>
                  <a:schemeClr val="tx1"/>
                </a:solidFill>
                <a:latin typeface="Century Gothic"/>
              </a:rPr>
              <a:t>otra facultad de Uniandes</a:t>
            </a:r>
            <a:r>
              <a:rPr lang="es-ES" sz="1900" b="1" dirty="0"/>
              <a:t>.</a:t>
            </a:r>
            <a:endParaRPr lang="es-CO" sz="1900" b="1" dirty="0"/>
          </a:p>
        </p:txBody>
      </p:sp>
      <p:sp>
        <p:nvSpPr>
          <p:cNvPr id="11" name="CuadroTexto 10">
            <a:extLst>
              <a:ext uri="{FF2B5EF4-FFF2-40B4-BE49-F238E27FC236}">
                <a16:creationId xmlns:a16="http://schemas.microsoft.com/office/drawing/2014/main" id="{E7D16F51-E450-983F-5518-36654D605C71}"/>
              </a:ext>
            </a:extLst>
          </p:cNvPr>
          <p:cNvSpPr txBox="1"/>
          <p:nvPr/>
        </p:nvSpPr>
        <p:spPr>
          <a:xfrm>
            <a:off x="533397" y="3634518"/>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1C5E7EDE-1337-D5FC-8912-5A8070629AC3}"/>
              </a:ext>
            </a:extLst>
          </p:cNvPr>
          <p:cNvSpPr txBox="1"/>
          <p:nvPr/>
        </p:nvSpPr>
        <p:spPr>
          <a:xfrm>
            <a:off x="566056" y="4122161"/>
            <a:ext cx="11353802" cy="828112"/>
          </a:xfrm>
          <a:prstGeom prst="rect">
            <a:avLst/>
          </a:prstGeom>
          <a:noFill/>
        </p:spPr>
        <p:txBody>
          <a:bodyPr wrap="square">
            <a:spAutoFit/>
          </a:bodyPr>
          <a:lstStyle/>
          <a:p>
            <a:pPr>
              <a:lnSpc>
                <a:spcPct val="107000"/>
              </a:lnSpc>
              <a:spcAft>
                <a:spcPts val="800"/>
              </a:spcAft>
              <a:buNone/>
            </a:pPr>
            <a:r>
              <a:rPr lang="es-ES" sz="1900" dirty="0">
                <a:solidFill>
                  <a:schemeClr val="tx1"/>
                </a:solidFill>
                <a:latin typeface="Century Gothic"/>
              </a:rPr>
              <a:t>Si, dependiendo de la Universidad hay un código </a:t>
            </a:r>
          </a:p>
          <a:p>
            <a:pPr>
              <a:lnSpc>
                <a:spcPct val="107000"/>
              </a:lnSpc>
              <a:spcAft>
                <a:spcPts val="800"/>
              </a:spcAft>
              <a:buNone/>
            </a:pPr>
            <a:r>
              <a:rPr lang="es-ES" sz="1900" dirty="0">
                <a:solidFill>
                  <a:schemeClr val="tx1"/>
                </a:solidFill>
                <a:latin typeface="Century Gothic"/>
              </a:rPr>
              <a:t>INTL3001, INTL3002, INTL3003 </a:t>
            </a:r>
            <a:r>
              <a:rPr lang="es-ES" sz="1900" dirty="0">
                <a:solidFill>
                  <a:srgbClr val="00B0F0"/>
                </a:solidFill>
                <a:latin typeface="Century Gothic"/>
              </a:rPr>
              <a:t>(Atributo = RING) </a:t>
            </a:r>
          </a:p>
        </p:txBody>
      </p:sp>
      <p:sp>
        <p:nvSpPr>
          <p:cNvPr id="14" name="CuadroTexto 13">
            <a:extLst>
              <a:ext uri="{FF2B5EF4-FFF2-40B4-BE49-F238E27FC236}">
                <a16:creationId xmlns:a16="http://schemas.microsoft.com/office/drawing/2014/main" id="{431EC6AC-FD83-824C-57A2-708246D421AA}"/>
              </a:ext>
            </a:extLst>
          </p:cNvPr>
          <p:cNvSpPr txBox="1"/>
          <p:nvPr/>
        </p:nvSpPr>
        <p:spPr>
          <a:xfrm>
            <a:off x="533396" y="5069886"/>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7B98F1BE-6D6B-05D9-F6EA-143E825304BF}"/>
              </a:ext>
            </a:extLst>
          </p:cNvPr>
          <p:cNvSpPr txBox="1"/>
          <p:nvPr/>
        </p:nvSpPr>
        <p:spPr>
          <a:xfrm>
            <a:off x="522512" y="5469996"/>
            <a:ext cx="11353802" cy="1173655"/>
          </a:xfrm>
          <a:prstGeom prst="rect">
            <a:avLst/>
          </a:prstGeom>
          <a:noFill/>
        </p:spPr>
        <p:txBody>
          <a:bodyPr wrap="square">
            <a:spAutoFit/>
          </a:bodyPr>
          <a:lstStyle/>
          <a:p>
            <a:pPr algn="just">
              <a:lnSpc>
                <a:spcPct val="115000"/>
              </a:lnSpc>
              <a:spcAft>
                <a:spcPts val="800"/>
              </a:spcAft>
            </a:pPr>
            <a:r>
              <a:rPr lang="es-ES" sz="1900" dirty="0">
                <a:solidFill>
                  <a:schemeClr val="tx1"/>
                </a:solidFill>
                <a:latin typeface="Century Gothic"/>
              </a:rPr>
              <a:t>Experiencia validada en Banner. El Requisito de Internacionalización de Ingeniería quedará OK automáticamente, sin que el estudiante deba realizar ninguna acción.</a:t>
            </a:r>
          </a:p>
          <a:p>
            <a:pPr algn="just">
              <a:lnSpc>
                <a:spcPct val="115000"/>
              </a:lnSpc>
              <a:spcAft>
                <a:spcPts val="800"/>
              </a:spcAft>
              <a:buNone/>
            </a:pPr>
            <a:endParaRPr lang="es-CO" sz="1900" dirty="0">
              <a:solidFill>
                <a:schemeClr val="tx1"/>
              </a:solidFill>
              <a:latin typeface="Century Gothic"/>
            </a:endParaRPr>
          </a:p>
        </p:txBody>
      </p:sp>
    </p:spTree>
    <p:extLst>
      <p:ext uri="{BB962C8B-B14F-4D97-AF65-F5344CB8AC3E}">
        <p14:creationId xmlns:p14="http://schemas.microsoft.com/office/powerpoint/2010/main" val="346327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3BAD6-4736-9899-EB52-498CB7B7788A}"/>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420D7146-7FD9-FCF4-D62A-F32CDB97E8C7}"/>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3600" b="1" dirty="0">
                <a:solidFill>
                  <a:srgbClr val="002060"/>
                </a:solidFill>
              </a:rPr>
              <a:t>6. </a:t>
            </a:r>
            <a:r>
              <a:rPr lang="es-ES" sz="3600" b="1" dirty="0">
                <a:solidFill>
                  <a:srgbClr val="002060"/>
                </a:solidFill>
              </a:rPr>
              <a:t>Práctica Profesional Internacional </a:t>
            </a:r>
            <a:endParaRPr lang="es-CO" sz="3600" b="1" dirty="0">
              <a:solidFill>
                <a:srgbClr val="002060"/>
              </a:solidFill>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B258D75C-D5BC-D19C-4D91-F96070B795E7}"/>
              </a:ext>
            </a:extLst>
          </p:cNvPr>
          <p:cNvSpPr txBox="1"/>
          <p:nvPr/>
        </p:nvSpPr>
        <p:spPr>
          <a:xfrm>
            <a:off x="533397" y="948594"/>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B3C04C4C-54BD-B639-8913-371F01C10F45}"/>
              </a:ext>
            </a:extLst>
          </p:cNvPr>
          <p:cNvSpPr txBox="1"/>
          <p:nvPr/>
        </p:nvSpPr>
        <p:spPr>
          <a:xfrm>
            <a:off x="566054" y="1388634"/>
            <a:ext cx="11484431" cy="969496"/>
          </a:xfrm>
          <a:prstGeom prst="rect">
            <a:avLst/>
          </a:prstGeom>
          <a:noFill/>
        </p:spPr>
        <p:txBody>
          <a:bodyPr wrap="square">
            <a:spAutoFit/>
          </a:bodyPr>
          <a:lstStyle/>
          <a:p>
            <a:pPr algn="just"/>
            <a:r>
              <a:rPr lang="es-ES" sz="1900" dirty="0">
                <a:solidFill>
                  <a:schemeClr val="tx1"/>
                </a:solidFill>
                <a:latin typeface="Century Gothic"/>
              </a:rPr>
              <a:t>Experiencia que permite a los estudiantes realizar </a:t>
            </a:r>
            <a:r>
              <a:rPr lang="es-ES" sz="1900" b="1" dirty="0">
                <a:solidFill>
                  <a:schemeClr val="tx1"/>
                </a:solidFill>
                <a:latin typeface="Century Gothic"/>
              </a:rPr>
              <a:t>una práctica profesional en una empresa fuera de Colombia</a:t>
            </a:r>
            <a:r>
              <a:rPr lang="es-ES" sz="1900" dirty="0">
                <a:solidFill>
                  <a:schemeClr val="tx1"/>
                </a:solidFill>
                <a:latin typeface="Century Gothic"/>
              </a:rPr>
              <a:t>, adquiriendo experiencia laboral internacional y fortaleciendo sus habilidades profesionales. Puede desarrollarse de forma presencial, virtual o mixta.</a:t>
            </a:r>
            <a:endParaRPr lang="es-CO" sz="1900" dirty="0">
              <a:solidFill>
                <a:schemeClr val="tx1"/>
              </a:solidFill>
              <a:latin typeface="Century Gothic"/>
            </a:endParaRPr>
          </a:p>
        </p:txBody>
      </p:sp>
      <p:sp>
        <p:nvSpPr>
          <p:cNvPr id="8" name="CuadroTexto 7">
            <a:extLst>
              <a:ext uri="{FF2B5EF4-FFF2-40B4-BE49-F238E27FC236}">
                <a16:creationId xmlns:a16="http://schemas.microsoft.com/office/drawing/2014/main" id="{AA6D238A-FEC8-6CB1-3577-0AD0EB623AEE}"/>
              </a:ext>
            </a:extLst>
          </p:cNvPr>
          <p:cNvSpPr txBox="1"/>
          <p:nvPr/>
        </p:nvSpPr>
        <p:spPr>
          <a:xfrm>
            <a:off x="576941" y="2502113"/>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151C6FCF-C6FC-C326-8485-772A17838174}"/>
              </a:ext>
            </a:extLst>
          </p:cNvPr>
          <p:cNvSpPr txBox="1"/>
          <p:nvPr/>
        </p:nvSpPr>
        <p:spPr>
          <a:xfrm>
            <a:off x="587827" y="2846486"/>
            <a:ext cx="8273144" cy="384721"/>
          </a:xfrm>
          <a:prstGeom prst="rect">
            <a:avLst/>
          </a:prstGeom>
          <a:noFill/>
        </p:spPr>
        <p:txBody>
          <a:bodyPr wrap="square">
            <a:spAutoFit/>
          </a:bodyPr>
          <a:lstStyle/>
          <a:p>
            <a:r>
              <a:rPr lang="es-ES" sz="1900" dirty="0">
                <a:solidFill>
                  <a:schemeClr val="tx1"/>
                </a:solidFill>
                <a:latin typeface="Century Gothic"/>
              </a:rPr>
              <a:t>Válida aunque sea liderada por </a:t>
            </a:r>
            <a:r>
              <a:rPr lang="es-ES" sz="1900" b="1" dirty="0">
                <a:solidFill>
                  <a:schemeClr val="tx1"/>
                </a:solidFill>
                <a:latin typeface="Century Gothic"/>
              </a:rPr>
              <a:t>otra facultad de Uniandes</a:t>
            </a:r>
            <a:r>
              <a:rPr lang="es-ES" sz="1900" b="1" dirty="0"/>
              <a:t>.</a:t>
            </a:r>
            <a:endParaRPr lang="es-CO" sz="1900" b="1" dirty="0"/>
          </a:p>
        </p:txBody>
      </p:sp>
      <p:sp>
        <p:nvSpPr>
          <p:cNvPr id="11" name="CuadroTexto 10">
            <a:extLst>
              <a:ext uri="{FF2B5EF4-FFF2-40B4-BE49-F238E27FC236}">
                <a16:creationId xmlns:a16="http://schemas.microsoft.com/office/drawing/2014/main" id="{A377E96B-ECEA-D2C5-2127-D34E05EE952F}"/>
              </a:ext>
            </a:extLst>
          </p:cNvPr>
          <p:cNvSpPr txBox="1"/>
          <p:nvPr/>
        </p:nvSpPr>
        <p:spPr>
          <a:xfrm>
            <a:off x="522511" y="3512124"/>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6997C6BB-D51B-3639-C3DC-DDACBB00AF68}"/>
              </a:ext>
            </a:extLst>
          </p:cNvPr>
          <p:cNvSpPr txBox="1"/>
          <p:nvPr/>
        </p:nvSpPr>
        <p:spPr>
          <a:xfrm>
            <a:off x="598712" y="3949697"/>
            <a:ext cx="11604173" cy="381066"/>
          </a:xfrm>
          <a:prstGeom prst="rect">
            <a:avLst/>
          </a:prstGeom>
          <a:noFill/>
        </p:spPr>
        <p:txBody>
          <a:bodyPr wrap="square">
            <a:spAutoFit/>
          </a:bodyPr>
          <a:lstStyle/>
          <a:p>
            <a:pPr>
              <a:lnSpc>
                <a:spcPct val="107000"/>
              </a:lnSpc>
              <a:spcAft>
                <a:spcPts val="800"/>
              </a:spcAft>
              <a:buNone/>
            </a:pPr>
            <a:r>
              <a:rPr lang="es-ES" sz="1900" dirty="0">
                <a:solidFill>
                  <a:schemeClr val="tx1"/>
                </a:solidFill>
                <a:latin typeface="Century Gothic"/>
              </a:rPr>
              <a:t>No tiene código asociado a la experiencia.</a:t>
            </a:r>
            <a:endParaRPr lang="es-CO" sz="1900" dirty="0">
              <a:solidFill>
                <a:schemeClr val="tx1"/>
              </a:solidFill>
              <a:latin typeface="Century Gothic"/>
            </a:endParaRPr>
          </a:p>
        </p:txBody>
      </p:sp>
      <p:sp>
        <p:nvSpPr>
          <p:cNvPr id="14" name="CuadroTexto 13">
            <a:extLst>
              <a:ext uri="{FF2B5EF4-FFF2-40B4-BE49-F238E27FC236}">
                <a16:creationId xmlns:a16="http://schemas.microsoft.com/office/drawing/2014/main" id="{7825690E-C7AF-7472-5CA6-E2251FBA9702}"/>
              </a:ext>
            </a:extLst>
          </p:cNvPr>
          <p:cNvSpPr txBox="1"/>
          <p:nvPr/>
        </p:nvSpPr>
        <p:spPr>
          <a:xfrm>
            <a:off x="598712" y="4534937"/>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7ED3BA65-65E2-6C47-54C2-A35C5E826E37}"/>
              </a:ext>
            </a:extLst>
          </p:cNvPr>
          <p:cNvSpPr txBox="1"/>
          <p:nvPr/>
        </p:nvSpPr>
        <p:spPr>
          <a:xfrm>
            <a:off x="598712" y="5065643"/>
            <a:ext cx="11092546" cy="1846146"/>
          </a:xfrm>
          <a:prstGeom prst="rect">
            <a:avLst/>
          </a:prstGeom>
          <a:noFill/>
        </p:spPr>
        <p:txBody>
          <a:bodyPr wrap="square">
            <a:spAutoFit/>
          </a:bodyPr>
          <a:lstStyle/>
          <a:p>
            <a:pPr algn="just">
              <a:lnSpc>
                <a:spcPct val="115000"/>
              </a:lnSpc>
              <a:spcAft>
                <a:spcPts val="800"/>
              </a:spcAft>
            </a:pPr>
            <a:r>
              <a:rPr lang="es-ES" sz="1900" dirty="0">
                <a:solidFill>
                  <a:schemeClr val="tx1"/>
                </a:solidFill>
                <a:latin typeface="Century Gothic"/>
              </a:rPr>
              <a:t>Una vez completada y aprobada la actividad, el estudiante debe </a:t>
            </a:r>
            <a:r>
              <a:rPr lang="es-ES" sz="1900" b="1" dirty="0">
                <a:solidFill>
                  <a:schemeClr val="tx1"/>
                </a:solidFill>
                <a:latin typeface="Century Gothic"/>
              </a:rPr>
              <a:t>enviar la solicitud por la plataforma </a:t>
            </a:r>
            <a:r>
              <a:rPr lang="es-ES" sz="1900" b="1" i="1" dirty="0">
                <a:solidFill>
                  <a:schemeClr val="tx1"/>
                </a:solidFill>
                <a:latin typeface="Century Gothic"/>
              </a:rPr>
              <a:t>“mis solicitudes”</a:t>
            </a:r>
            <a:r>
              <a:rPr lang="es-ES" sz="1900" i="1" dirty="0">
                <a:solidFill>
                  <a:schemeClr val="tx1"/>
                </a:solidFill>
                <a:latin typeface="Century Gothic"/>
              </a:rPr>
              <a:t> </a:t>
            </a:r>
            <a:r>
              <a:rPr lang="es-ES" sz="1900" dirty="0">
                <a:solidFill>
                  <a:schemeClr val="tx1"/>
                </a:solidFill>
                <a:latin typeface="Century Gothic"/>
              </a:rPr>
              <a:t>acompañada de los soportes correspondientes. Si da lugar, al estudiante se le carga el </a:t>
            </a:r>
            <a:r>
              <a:rPr lang="es-ES" sz="1900" i="1" dirty="0">
                <a:solidFill>
                  <a:schemeClr val="tx1"/>
                </a:solidFill>
                <a:latin typeface="Century Gothic"/>
              </a:rPr>
              <a:t>Examen </a:t>
            </a:r>
            <a:r>
              <a:rPr lang="es-ES" sz="1900" dirty="0">
                <a:solidFill>
                  <a:schemeClr val="tx1"/>
                </a:solidFill>
                <a:latin typeface="Century Gothic"/>
              </a:rPr>
              <a:t>Internacional </a:t>
            </a:r>
            <a:r>
              <a:rPr lang="es-ES" sz="1900" dirty="0">
                <a:solidFill>
                  <a:schemeClr val="accent4"/>
                </a:solidFill>
                <a:latin typeface="Century Gothic"/>
              </a:rPr>
              <a:t>“</a:t>
            </a:r>
            <a:r>
              <a:rPr lang="es-CO" sz="1900" i="1" dirty="0">
                <a:solidFill>
                  <a:schemeClr val="accent4"/>
                </a:solidFill>
                <a:latin typeface="Century Gothic"/>
              </a:rPr>
              <a:t>RINTER</a:t>
            </a:r>
            <a:r>
              <a:rPr lang="es-ES" sz="1900" i="1" dirty="0">
                <a:solidFill>
                  <a:schemeClr val="accent4"/>
                </a:solidFill>
                <a:latin typeface="Century Gothic"/>
              </a:rPr>
              <a:t> – </a:t>
            </a:r>
            <a:r>
              <a:rPr lang="es-CO" sz="1900" i="1" dirty="0">
                <a:solidFill>
                  <a:schemeClr val="accent4"/>
                </a:solidFill>
                <a:latin typeface="Century Gothic"/>
              </a:rPr>
              <a:t>Req. Inter. Ing”. Puntaje de Examen (PRACTICA). </a:t>
            </a:r>
          </a:p>
          <a:p>
            <a:pPr algn="just">
              <a:lnSpc>
                <a:spcPct val="115000"/>
              </a:lnSpc>
              <a:spcAft>
                <a:spcPts val="800"/>
              </a:spcAft>
            </a:pPr>
            <a:endParaRPr lang="es-CO" sz="1900" i="1" dirty="0">
              <a:solidFill>
                <a:schemeClr val="accent4"/>
              </a:solidFill>
              <a:latin typeface="Century Gothic"/>
            </a:endParaRPr>
          </a:p>
        </p:txBody>
      </p:sp>
    </p:spTree>
    <p:extLst>
      <p:ext uri="{BB962C8B-B14F-4D97-AF65-F5344CB8AC3E}">
        <p14:creationId xmlns:p14="http://schemas.microsoft.com/office/powerpoint/2010/main" val="110194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E0BEA-E757-4B0B-10E2-E05F834878F9}"/>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BEA60150-632E-C6F4-A829-62499384065B}"/>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3600" b="1" dirty="0">
                <a:solidFill>
                  <a:srgbClr val="000056"/>
                </a:solidFill>
                <a:latin typeface="Century Gothic"/>
              </a:rPr>
              <a:t>7. </a:t>
            </a:r>
            <a:r>
              <a:rPr lang="es-ES" sz="3600" b="1" dirty="0">
                <a:solidFill>
                  <a:srgbClr val="002060"/>
                </a:solidFill>
              </a:rPr>
              <a:t>Pasantía de Investigación semestral </a:t>
            </a:r>
            <a:endParaRPr lang="es-CO" sz="3600" b="1" dirty="0">
              <a:solidFill>
                <a:srgbClr val="002060"/>
              </a:solidFill>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F30A9062-8199-9C63-2009-A592A37B8A38}"/>
              </a:ext>
            </a:extLst>
          </p:cNvPr>
          <p:cNvSpPr txBox="1"/>
          <p:nvPr/>
        </p:nvSpPr>
        <p:spPr>
          <a:xfrm>
            <a:off x="533399" y="1054421"/>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9A20E4CF-7939-A8F4-0497-08154FBA14AB}"/>
              </a:ext>
            </a:extLst>
          </p:cNvPr>
          <p:cNvSpPr txBox="1"/>
          <p:nvPr/>
        </p:nvSpPr>
        <p:spPr>
          <a:xfrm>
            <a:off x="544284" y="1543271"/>
            <a:ext cx="10831284" cy="969496"/>
          </a:xfrm>
          <a:prstGeom prst="rect">
            <a:avLst/>
          </a:prstGeom>
          <a:noFill/>
        </p:spPr>
        <p:txBody>
          <a:bodyPr wrap="square">
            <a:spAutoFit/>
          </a:bodyPr>
          <a:lstStyle/>
          <a:p>
            <a:pPr algn="just"/>
            <a:r>
              <a:rPr lang="es-ES" sz="1900" dirty="0">
                <a:solidFill>
                  <a:schemeClr val="tx1"/>
                </a:solidFill>
                <a:latin typeface="Century Gothic"/>
              </a:rPr>
              <a:t>Experiencia que permite a los estudiantes trabajar entre cuatro y seis meses en un </a:t>
            </a:r>
            <a:r>
              <a:rPr lang="es-ES" sz="1900" b="1" dirty="0">
                <a:solidFill>
                  <a:schemeClr val="tx1"/>
                </a:solidFill>
                <a:latin typeface="Century Gothic"/>
              </a:rPr>
              <a:t>proyecto de investigación internacional</a:t>
            </a:r>
            <a:r>
              <a:rPr lang="es-ES" sz="1900" dirty="0">
                <a:solidFill>
                  <a:schemeClr val="tx1"/>
                </a:solidFill>
                <a:latin typeface="Century Gothic"/>
              </a:rPr>
              <a:t>, bajo la supervisión de un profesor extranjero. Puede desarrollarse de forma </a:t>
            </a:r>
            <a:r>
              <a:rPr lang="es-ES" sz="1900" b="1" dirty="0">
                <a:solidFill>
                  <a:schemeClr val="tx1"/>
                </a:solidFill>
                <a:latin typeface="Century Gothic"/>
              </a:rPr>
              <a:t>presencial o virtual.</a:t>
            </a:r>
            <a:endParaRPr lang="es-CO" sz="1900" b="1" dirty="0">
              <a:solidFill>
                <a:schemeClr val="tx1"/>
              </a:solidFill>
              <a:latin typeface="Century Gothic"/>
            </a:endParaRPr>
          </a:p>
        </p:txBody>
      </p:sp>
      <p:sp>
        <p:nvSpPr>
          <p:cNvPr id="8" name="CuadroTexto 7">
            <a:extLst>
              <a:ext uri="{FF2B5EF4-FFF2-40B4-BE49-F238E27FC236}">
                <a16:creationId xmlns:a16="http://schemas.microsoft.com/office/drawing/2014/main" id="{716B90C2-1643-BC77-A09D-0BC8F0CD893D}"/>
              </a:ext>
            </a:extLst>
          </p:cNvPr>
          <p:cNvSpPr txBox="1"/>
          <p:nvPr/>
        </p:nvSpPr>
        <p:spPr>
          <a:xfrm>
            <a:off x="533397" y="2721220"/>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DFBC4EB6-CA01-9A2C-C8A5-907A1DBF6379}"/>
              </a:ext>
            </a:extLst>
          </p:cNvPr>
          <p:cNvSpPr txBox="1"/>
          <p:nvPr/>
        </p:nvSpPr>
        <p:spPr>
          <a:xfrm>
            <a:off x="533397" y="3085671"/>
            <a:ext cx="8273144" cy="384721"/>
          </a:xfrm>
          <a:prstGeom prst="rect">
            <a:avLst/>
          </a:prstGeom>
          <a:noFill/>
        </p:spPr>
        <p:txBody>
          <a:bodyPr wrap="square">
            <a:spAutoFit/>
          </a:bodyPr>
          <a:lstStyle/>
          <a:p>
            <a:r>
              <a:rPr lang="es-ES" sz="1900" dirty="0">
                <a:solidFill>
                  <a:schemeClr val="tx1"/>
                </a:solidFill>
                <a:latin typeface="Century Gothic"/>
              </a:rPr>
              <a:t>Válida aunque sea liderada por </a:t>
            </a:r>
            <a:r>
              <a:rPr lang="es-ES" sz="1900" b="1" dirty="0">
                <a:solidFill>
                  <a:schemeClr val="tx1"/>
                </a:solidFill>
                <a:latin typeface="Century Gothic"/>
              </a:rPr>
              <a:t>otra facultad de Uniandes</a:t>
            </a:r>
            <a:r>
              <a:rPr lang="es-ES" sz="1900" b="1" dirty="0"/>
              <a:t>.</a:t>
            </a:r>
            <a:endParaRPr lang="es-CO" sz="1900" b="1" dirty="0"/>
          </a:p>
        </p:txBody>
      </p:sp>
      <p:sp>
        <p:nvSpPr>
          <p:cNvPr id="11" name="CuadroTexto 10">
            <a:extLst>
              <a:ext uri="{FF2B5EF4-FFF2-40B4-BE49-F238E27FC236}">
                <a16:creationId xmlns:a16="http://schemas.microsoft.com/office/drawing/2014/main" id="{2FF53993-5DA5-2DBE-98EF-AC446688CB9A}"/>
              </a:ext>
            </a:extLst>
          </p:cNvPr>
          <p:cNvSpPr txBox="1"/>
          <p:nvPr/>
        </p:nvSpPr>
        <p:spPr>
          <a:xfrm>
            <a:off x="457197" y="3685774"/>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6B094F16-1AD9-B438-61BC-7005BA668798}"/>
              </a:ext>
            </a:extLst>
          </p:cNvPr>
          <p:cNvSpPr txBox="1"/>
          <p:nvPr/>
        </p:nvSpPr>
        <p:spPr>
          <a:xfrm>
            <a:off x="566055" y="4232616"/>
            <a:ext cx="8240486" cy="832023"/>
          </a:xfrm>
          <a:prstGeom prst="rect">
            <a:avLst/>
          </a:prstGeom>
          <a:noFill/>
        </p:spPr>
        <p:txBody>
          <a:bodyPr wrap="square">
            <a:spAutoFit/>
          </a:bodyPr>
          <a:lstStyle/>
          <a:p>
            <a:pPr>
              <a:lnSpc>
                <a:spcPct val="107000"/>
              </a:lnSpc>
              <a:spcAft>
                <a:spcPts val="800"/>
              </a:spcAft>
              <a:buNone/>
            </a:pPr>
            <a:r>
              <a:rPr lang="es-ES" sz="1900" dirty="0">
                <a:solidFill>
                  <a:schemeClr val="tx1"/>
                </a:solidFill>
                <a:latin typeface="Century Gothic"/>
              </a:rPr>
              <a:t>Si, código = INTL2207 (Presencial) = </a:t>
            </a:r>
            <a:r>
              <a:rPr lang="es-ES" sz="1900" dirty="0">
                <a:solidFill>
                  <a:schemeClr val="accent4"/>
                </a:solidFill>
                <a:latin typeface="Century Gothic"/>
              </a:rPr>
              <a:t>(Atributo = RING) </a:t>
            </a:r>
            <a:endParaRPr lang="es-CO" sz="1900" dirty="0">
              <a:solidFill>
                <a:schemeClr val="accent4"/>
              </a:solidFill>
              <a:latin typeface="Century Gothic"/>
            </a:endParaRPr>
          </a:p>
          <a:p>
            <a:r>
              <a:rPr lang="es-ES" sz="1900" dirty="0">
                <a:solidFill>
                  <a:schemeClr val="tx1"/>
                </a:solidFill>
                <a:latin typeface="Century Gothic"/>
              </a:rPr>
              <a:t>código = INTL3005 (Virtual) = </a:t>
            </a:r>
            <a:r>
              <a:rPr lang="es-ES" sz="1900" dirty="0">
                <a:solidFill>
                  <a:schemeClr val="accent4"/>
                </a:solidFill>
                <a:latin typeface="Century Gothic"/>
              </a:rPr>
              <a:t>(Atributo = RING) </a:t>
            </a:r>
            <a:endParaRPr lang="es-CO" sz="1900" dirty="0">
              <a:solidFill>
                <a:schemeClr val="accent4"/>
              </a:solidFill>
              <a:latin typeface="Century Gothic"/>
            </a:endParaRPr>
          </a:p>
        </p:txBody>
      </p:sp>
      <p:sp>
        <p:nvSpPr>
          <p:cNvPr id="14" name="CuadroTexto 13">
            <a:extLst>
              <a:ext uri="{FF2B5EF4-FFF2-40B4-BE49-F238E27FC236}">
                <a16:creationId xmlns:a16="http://schemas.microsoft.com/office/drawing/2014/main" id="{BDF09B77-4FC7-0CE8-7D78-695DC3C5EA2C}"/>
              </a:ext>
            </a:extLst>
          </p:cNvPr>
          <p:cNvSpPr txBox="1"/>
          <p:nvPr/>
        </p:nvSpPr>
        <p:spPr>
          <a:xfrm>
            <a:off x="566055" y="5233143"/>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79392508-972B-C04A-4435-B3C22060C4BB}"/>
              </a:ext>
            </a:extLst>
          </p:cNvPr>
          <p:cNvSpPr txBox="1"/>
          <p:nvPr/>
        </p:nvSpPr>
        <p:spPr>
          <a:xfrm>
            <a:off x="555169" y="5600065"/>
            <a:ext cx="10831284" cy="1173655"/>
          </a:xfrm>
          <a:prstGeom prst="rect">
            <a:avLst/>
          </a:prstGeom>
          <a:noFill/>
        </p:spPr>
        <p:txBody>
          <a:bodyPr wrap="square">
            <a:spAutoFit/>
          </a:bodyPr>
          <a:lstStyle/>
          <a:p>
            <a:pPr algn="just">
              <a:lnSpc>
                <a:spcPct val="115000"/>
              </a:lnSpc>
              <a:spcAft>
                <a:spcPts val="800"/>
              </a:spcAft>
            </a:pPr>
            <a:r>
              <a:rPr lang="es-ES" sz="1900" dirty="0">
                <a:solidFill>
                  <a:schemeClr val="tx1"/>
                </a:solidFill>
                <a:latin typeface="Century Gothic"/>
              </a:rPr>
              <a:t>Experiencia validada en Banner. El Requisito de Internacionalización de Ingeniería quedará OK automáticamente, sin que el estudiante deba realizar ninguna acción.</a:t>
            </a:r>
          </a:p>
          <a:p>
            <a:pPr algn="just">
              <a:lnSpc>
                <a:spcPct val="115000"/>
              </a:lnSpc>
              <a:spcAft>
                <a:spcPts val="800"/>
              </a:spcAft>
              <a:buNone/>
            </a:pPr>
            <a:endParaRPr lang="es-CO" sz="1900" dirty="0">
              <a:solidFill>
                <a:schemeClr val="tx1"/>
              </a:solidFill>
              <a:latin typeface="Century Gothic"/>
            </a:endParaRPr>
          </a:p>
        </p:txBody>
      </p:sp>
    </p:spTree>
    <p:extLst>
      <p:ext uri="{BB962C8B-B14F-4D97-AF65-F5344CB8AC3E}">
        <p14:creationId xmlns:p14="http://schemas.microsoft.com/office/powerpoint/2010/main" val="398306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ACFD4-5F11-00E6-1179-465345A66E8A}"/>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B7A15486-7A07-3DB5-3368-4A2C7E9AFB5C}"/>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3600" b="1" dirty="0">
                <a:solidFill>
                  <a:srgbClr val="000056"/>
                </a:solidFill>
                <a:latin typeface="Century Gothic"/>
              </a:rPr>
              <a:t>8. </a:t>
            </a:r>
            <a:r>
              <a:rPr lang="es-ES" sz="3600" b="1" dirty="0">
                <a:solidFill>
                  <a:srgbClr val="002060"/>
                </a:solidFill>
              </a:rPr>
              <a:t>Pasantía de Investigación Intersemestral </a:t>
            </a:r>
            <a:endParaRPr lang="es-CO" sz="3600" b="1" dirty="0">
              <a:solidFill>
                <a:srgbClr val="002060"/>
              </a:solidFill>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DD6490C2-1EEC-F5CE-8414-FB7654C7D297}"/>
              </a:ext>
            </a:extLst>
          </p:cNvPr>
          <p:cNvSpPr txBox="1"/>
          <p:nvPr/>
        </p:nvSpPr>
        <p:spPr>
          <a:xfrm>
            <a:off x="533399" y="1054421"/>
            <a:ext cx="6096000" cy="400110"/>
          </a:xfrm>
          <a:prstGeom prst="rect">
            <a:avLst/>
          </a:prstGeom>
          <a:noFill/>
        </p:spPr>
        <p:txBody>
          <a:bodyPr wrap="square">
            <a:spAutoFit/>
          </a:bodyPr>
          <a:lstStyle/>
          <a:p>
            <a:r>
              <a:rPr lang="es-ES" sz="2000" b="1" noProof="0" dirty="0">
                <a:solidFill>
                  <a:schemeClr val="accent5">
                    <a:lumMod val="60000"/>
                    <a:lumOff val="40000"/>
                  </a:schemeClr>
                </a:solidFill>
                <a:latin typeface="Century Gothic"/>
                <a:cs typeface="Century Gothic"/>
              </a:rPr>
              <a:t>¿Qué es?</a:t>
            </a:r>
            <a:endParaRPr lang="es-CO" sz="20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CFCA053D-0DF0-D898-13D2-4B18B8D784AC}"/>
              </a:ext>
            </a:extLst>
          </p:cNvPr>
          <p:cNvSpPr txBox="1"/>
          <p:nvPr/>
        </p:nvSpPr>
        <p:spPr>
          <a:xfrm>
            <a:off x="544284" y="1543271"/>
            <a:ext cx="10831284" cy="1015663"/>
          </a:xfrm>
          <a:prstGeom prst="rect">
            <a:avLst/>
          </a:prstGeom>
          <a:noFill/>
        </p:spPr>
        <p:txBody>
          <a:bodyPr wrap="square">
            <a:spAutoFit/>
          </a:bodyPr>
          <a:lstStyle/>
          <a:p>
            <a:pPr algn="just"/>
            <a:r>
              <a:rPr lang="es-ES" sz="2000" dirty="0">
                <a:solidFill>
                  <a:schemeClr val="tx1"/>
                </a:solidFill>
                <a:latin typeface="Century Gothic"/>
              </a:rPr>
              <a:t>Experiencia que permite a los estudiantes trabajar entre </a:t>
            </a:r>
            <a:r>
              <a:rPr lang="es-ES" sz="2000" b="1" dirty="0">
                <a:solidFill>
                  <a:schemeClr val="tx1"/>
                </a:solidFill>
                <a:latin typeface="Century Gothic"/>
              </a:rPr>
              <a:t>uno y dos meses</a:t>
            </a:r>
            <a:r>
              <a:rPr lang="es-ES" sz="2000" dirty="0">
                <a:solidFill>
                  <a:schemeClr val="tx1"/>
                </a:solidFill>
                <a:latin typeface="Century Gothic"/>
              </a:rPr>
              <a:t>, durante el </a:t>
            </a:r>
            <a:r>
              <a:rPr lang="es-ES" sz="2000" b="1" dirty="0">
                <a:solidFill>
                  <a:schemeClr val="tx1"/>
                </a:solidFill>
                <a:latin typeface="Century Gothic"/>
              </a:rPr>
              <a:t>periodo intersemestral</a:t>
            </a:r>
            <a:r>
              <a:rPr lang="es-ES" sz="2000" dirty="0">
                <a:solidFill>
                  <a:schemeClr val="tx1"/>
                </a:solidFill>
                <a:latin typeface="Century Gothic"/>
              </a:rPr>
              <a:t>, en un </a:t>
            </a:r>
            <a:r>
              <a:rPr lang="es-ES" sz="2000" b="1" dirty="0">
                <a:solidFill>
                  <a:schemeClr val="tx1"/>
                </a:solidFill>
                <a:latin typeface="Century Gothic"/>
              </a:rPr>
              <a:t>proyecto de investigación internacional </a:t>
            </a:r>
            <a:r>
              <a:rPr lang="es-ES" sz="2000" dirty="0">
                <a:solidFill>
                  <a:schemeClr val="tx1"/>
                </a:solidFill>
                <a:latin typeface="Century Gothic"/>
              </a:rPr>
              <a:t>bajo la supervisión de un profesor o investigador extranjero.</a:t>
            </a:r>
            <a:endParaRPr lang="es-CO" sz="2000" dirty="0">
              <a:solidFill>
                <a:schemeClr val="tx1"/>
              </a:solidFill>
              <a:latin typeface="Century Gothic"/>
            </a:endParaRPr>
          </a:p>
        </p:txBody>
      </p:sp>
      <p:sp>
        <p:nvSpPr>
          <p:cNvPr id="8" name="CuadroTexto 7">
            <a:extLst>
              <a:ext uri="{FF2B5EF4-FFF2-40B4-BE49-F238E27FC236}">
                <a16:creationId xmlns:a16="http://schemas.microsoft.com/office/drawing/2014/main" id="{AE7246BC-114A-D29E-4C49-77EED3A8014C}"/>
              </a:ext>
            </a:extLst>
          </p:cNvPr>
          <p:cNvSpPr txBox="1"/>
          <p:nvPr/>
        </p:nvSpPr>
        <p:spPr>
          <a:xfrm>
            <a:off x="533397" y="2721220"/>
            <a:ext cx="6096000" cy="400110"/>
          </a:xfrm>
          <a:prstGeom prst="rect">
            <a:avLst/>
          </a:prstGeom>
          <a:noFill/>
        </p:spPr>
        <p:txBody>
          <a:bodyPr wrap="square">
            <a:spAutoFit/>
          </a:bodyPr>
          <a:lstStyle/>
          <a:p>
            <a:r>
              <a:rPr lang="es-CO" sz="20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B064E840-45D0-F26D-9C84-8C832B4551B7}"/>
              </a:ext>
            </a:extLst>
          </p:cNvPr>
          <p:cNvSpPr txBox="1"/>
          <p:nvPr/>
        </p:nvSpPr>
        <p:spPr>
          <a:xfrm>
            <a:off x="533397" y="3085671"/>
            <a:ext cx="8273144" cy="400110"/>
          </a:xfrm>
          <a:prstGeom prst="rect">
            <a:avLst/>
          </a:prstGeom>
          <a:noFill/>
        </p:spPr>
        <p:txBody>
          <a:bodyPr wrap="square">
            <a:spAutoFit/>
          </a:bodyPr>
          <a:lstStyle/>
          <a:p>
            <a:r>
              <a:rPr lang="es-ES" sz="2000" dirty="0">
                <a:solidFill>
                  <a:schemeClr val="tx1"/>
                </a:solidFill>
                <a:latin typeface="Century Gothic"/>
              </a:rPr>
              <a:t>Válida aunque sea liderada por </a:t>
            </a:r>
            <a:r>
              <a:rPr lang="es-ES" sz="2000" b="1" dirty="0">
                <a:solidFill>
                  <a:schemeClr val="tx1"/>
                </a:solidFill>
                <a:latin typeface="Century Gothic"/>
              </a:rPr>
              <a:t>otra facultad de Uniandes</a:t>
            </a:r>
            <a:r>
              <a:rPr lang="es-ES" b="1" dirty="0"/>
              <a:t>.</a:t>
            </a:r>
            <a:endParaRPr lang="es-CO" b="1" dirty="0"/>
          </a:p>
        </p:txBody>
      </p:sp>
      <p:sp>
        <p:nvSpPr>
          <p:cNvPr id="11" name="CuadroTexto 10">
            <a:extLst>
              <a:ext uri="{FF2B5EF4-FFF2-40B4-BE49-F238E27FC236}">
                <a16:creationId xmlns:a16="http://schemas.microsoft.com/office/drawing/2014/main" id="{1AAE67E2-E9E5-402F-364C-DA531FDAD191}"/>
              </a:ext>
            </a:extLst>
          </p:cNvPr>
          <p:cNvSpPr txBox="1"/>
          <p:nvPr/>
        </p:nvSpPr>
        <p:spPr>
          <a:xfrm>
            <a:off x="457197" y="3685774"/>
            <a:ext cx="10112831" cy="400110"/>
          </a:xfrm>
          <a:prstGeom prst="rect">
            <a:avLst/>
          </a:prstGeom>
          <a:noFill/>
        </p:spPr>
        <p:txBody>
          <a:bodyPr wrap="square">
            <a:spAutoFit/>
          </a:bodyPr>
          <a:lstStyle/>
          <a:p>
            <a:r>
              <a:rPr lang="es-ES" sz="2000" b="1" dirty="0">
                <a:solidFill>
                  <a:schemeClr val="accent5">
                    <a:lumMod val="60000"/>
                    <a:lumOff val="40000"/>
                  </a:schemeClr>
                </a:solidFill>
                <a:latin typeface="Century Gothic"/>
              </a:rPr>
              <a:t>¿Tiene un atributo/código asociado directamente con la experiencia?</a:t>
            </a:r>
            <a:endParaRPr lang="es-CO" sz="20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DCC23AD9-F4FA-4B35-327F-DBB4919B0216}"/>
              </a:ext>
            </a:extLst>
          </p:cNvPr>
          <p:cNvSpPr txBox="1"/>
          <p:nvPr/>
        </p:nvSpPr>
        <p:spPr>
          <a:xfrm>
            <a:off x="566055" y="4232616"/>
            <a:ext cx="8240486" cy="396199"/>
          </a:xfrm>
          <a:prstGeom prst="rect">
            <a:avLst/>
          </a:prstGeom>
          <a:noFill/>
        </p:spPr>
        <p:txBody>
          <a:bodyPr wrap="square">
            <a:spAutoFit/>
          </a:bodyPr>
          <a:lstStyle/>
          <a:p>
            <a:pPr>
              <a:lnSpc>
                <a:spcPct val="107000"/>
              </a:lnSpc>
              <a:spcAft>
                <a:spcPts val="800"/>
              </a:spcAft>
              <a:buNone/>
            </a:pPr>
            <a:r>
              <a:rPr lang="es-ES" sz="2000" dirty="0">
                <a:solidFill>
                  <a:schemeClr val="tx1"/>
                </a:solidFill>
                <a:latin typeface="Century Gothic"/>
              </a:rPr>
              <a:t>Si, código = INTL2206 (Presencial y Virtual) = </a:t>
            </a:r>
            <a:r>
              <a:rPr lang="es-ES" sz="2000" dirty="0">
                <a:solidFill>
                  <a:schemeClr val="accent4"/>
                </a:solidFill>
                <a:latin typeface="Century Gothic"/>
              </a:rPr>
              <a:t>(Atributo = RING) </a:t>
            </a:r>
            <a:endParaRPr lang="es-CO" sz="2000" dirty="0">
              <a:solidFill>
                <a:schemeClr val="accent4"/>
              </a:solidFill>
              <a:latin typeface="Century Gothic"/>
            </a:endParaRPr>
          </a:p>
        </p:txBody>
      </p:sp>
      <p:sp>
        <p:nvSpPr>
          <p:cNvPr id="14" name="CuadroTexto 13">
            <a:extLst>
              <a:ext uri="{FF2B5EF4-FFF2-40B4-BE49-F238E27FC236}">
                <a16:creationId xmlns:a16="http://schemas.microsoft.com/office/drawing/2014/main" id="{228B55BF-0E02-6E07-2C9C-25B547948A25}"/>
              </a:ext>
            </a:extLst>
          </p:cNvPr>
          <p:cNvSpPr txBox="1"/>
          <p:nvPr/>
        </p:nvSpPr>
        <p:spPr>
          <a:xfrm>
            <a:off x="533397" y="4794955"/>
            <a:ext cx="10112831" cy="400110"/>
          </a:xfrm>
          <a:prstGeom prst="rect">
            <a:avLst/>
          </a:prstGeom>
          <a:noFill/>
        </p:spPr>
        <p:txBody>
          <a:bodyPr wrap="square">
            <a:spAutoFit/>
          </a:bodyPr>
          <a:lstStyle/>
          <a:p>
            <a:r>
              <a:rPr lang="es-ES" sz="2000" b="1" dirty="0">
                <a:solidFill>
                  <a:schemeClr val="accent5">
                    <a:lumMod val="60000"/>
                    <a:lumOff val="40000"/>
                  </a:schemeClr>
                </a:solidFill>
                <a:latin typeface="Century Gothic"/>
              </a:rPr>
              <a:t>Aplicación:</a:t>
            </a:r>
            <a:endParaRPr lang="es-CO" sz="20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B9B5965C-32B3-C46E-4E7A-B74723ED4011}"/>
              </a:ext>
            </a:extLst>
          </p:cNvPr>
          <p:cNvSpPr txBox="1"/>
          <p:nvPr/>
        </p:nvSpPr>
        <p:spPr>
          <a:xfrm>
            <a:off x="533397" y="5195065"/>
            <a:ext cx="10831284" cy="1225144"/>
          </a:xfrm>
          <a:prstGeom prst="rect">
            <a:avLst/>
          </a:prstGeom>
          <a:noFill/>
        </p:spPr>
        <p:txBody>
          <a:bodyPr wrap="square">
            <a:spAutoFit/>
          </a:bodyPr>
          <a:lstStyle/>
          <a:p>
            <a:pPr algn="just">
              <a:lnSpc>
                <a:spcPct val="115000"/>
              </a:lnSpc>
              <a:spcAft>
                <a:spcPts val="800"/>
              </a:spcAft>
            </a:pPr>
            <a:r>
              <a:rPr lang="es-ES" sz="2000" dirty="0">
                <a:solidFill>
                  <a:schemeClr val="tx1"/>
                </a:solidFill>
                <a:latin typeface="Century Gothic"/>
              </a:rPr>
              <a:t>Experiencia validada en Banner. El Requisito de Internacionalización de Ingeniería quedará OK automáticamente, sin que el estudiante deba realizar ninguna acción.</a:t>
            </a:r>
          </a:p>
          <a:p>
            <a:pPr algn="just">
              <a:lnSpc>
                <a:spcPct val="115000"/>
              </a:lnSpc>
              <a:spcAft>
                <a:spcPts val="800"/>
              </a:spcAft>
              <a:buNone/>
            </a:pPr>
            <a:endParaRPr lang="es-CO" sz="2000" dirty="0">
              <a:solidFill>
                <a:schemeClr val="tx1"/>
              </a:solidFill>
              <a:latin typeface="Century Gothic"/>
            </a:endParaRPr>
          </a:p>
        </p:txBody>
      </p:sp>
    </p:spTree>
    <p:extLst>
      <p:ext uri="{BB962C8B-B14F-4D97-AF65-F5344CB8AC3E}">
        <p14:creationId xmlns:p14="http://schemas.microsoft.com/office/powerpoint/2010/main" val="119367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95821-5F5C-4C40-2640-0583BD6F0CFA}"/>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61BED6C9-FA62-B122-A37B-1BD440B5AEFF}"/>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3600" b="1" dirty="0">
                <a:solidFill>
                  <a:srgbClr val="002060"/>
                </a:solidFill>
              </a:rPr>
              <a:t>9. Misión Académica Saliente</a:t>
            </a:r>
            <a:r>
              <a:rPr lang="es-ES" sz="3600" b="1" dirty="0">
                <a:solidFill>
                  <a:srgbClr val="002060"/>
                </a:solidFill>
              </a:rPr>
              <a:t> </a:t>
            </a:r>
            <a:endParaRPr lang="es-CO" sz="3600" b="1" dirty="0">
              <a:solidFill>
                <a:srgbClr val="002060"/>
              </a:solidFill>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EDA3C466-B2FC-E872-5288-4178E8FE436A}"/>
              </a:ext>
            </a:extLst>
          </p:cNvPr>
          <p:cNvSpPr txBox="1"/>
          <p:nvPr/>
        </p:nvSpPr>
        <p:spPr>
          <a:xfrm>
            <a:off x="533397" y="948594"/>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7424DF30-335E-734F-1D81-178F9A47B5F2}"/>
              </a:ext>
            </a:extLst>
          </p:cNvPr>
          <p:cNvSpPr txBox="1"/>
          <p:nvPr/>
        </p:nvSpPr>
        <p:spPr>
          <a:xfrm>
            <a:off x="566054" y="1388634"/>
            <a:ext cx="11339253" cy="969496"/>
          </a:xfrm>
          <a:prstGeom prst="rect">
            <a:avLst/>
          </a:prstGeom>
          <a:noFill/>
        </p:spPr>
        <p:txBody>
          <a:bodyPr wrap="square">
            <a:spAutoFit/>
          </a:bodyPr>
          <a:lstStyle/>
          <a:p>
            <a:pPr algn="just"/>
            <a:r>
              <a:rPr lang="es-ES" sz="1900" dirty="0">
                <a:solidFill>
                  <a:schemeClr val="tx1"/>
                </a:solidFill>
                <a:latin typeface="Century Gothic"/>
              </a:rPr>
              <a:t>Experiencia de una o dos semanas en la que </a:t>
            </a:r>
            <a:r>
              <a:rPr lang="es-ES" sz="1900" b="1" dirty="0">
                <a:solidFill>
                  <a:schemeClr val="tx1"/>
                </a:solidFill>
                <a:latin typeface="Century Gothic"/>
              </a:rPr>
              <a:t>estudiantes de Uniandes viajan al exterior para resolver un reto académico</a:t>
            </a:r>
            <a:r>
              <a:rPr lang="es-ES" sz="1900" dirty="0">
                <a:solidFill>
                  <a:schemeClr val="tx1"/>
                </a:solidFill>
                <a:latin typeface="Century Gothic"/>
              </a:rPr>
              <a:t> dentro de un curso Uniandes, acompañados por su profesor, </a:t>
            </a:r>
            <a:r>
              <a:rPr lang="es-ES" sz="1900" b="1" dirty="0">
                <a:solidFill>
                  <a:schemeClr val="tx1"/>
                </a:solidFill>
                <a:latin typeface="Century Gothic"/>
              </a:rPr>
              <a:t>con evaluación y calificación dentro del curso. </a:t>
            </a:r>
            <a:r>
              <a:rPr lang="es-ES" sz="1900" dirty="0">
                <a:solidFill>
                  <a:schemeClr val="tx1"/>
                </a:solidFill>
                <a:latin typeface="Century Gothic"/>
              </a:rPr>
              <a:t>Puede ser en periodo regular o intersemestral.</a:t>
            </a:r>
            <a:endParaRPr lang="es-CO" sz="1900" dirty="0">
              <a:solidFill>
                <a:schemeClr val="tx1"/>
              </a:solidFill>
              <a:latin typeface="Century Gothic"/>
            </a:endParaRPr>
          </a:p>
        </p:txBody>
      </p:sp>
      <p:sp>
        <p:nvSpPr>
          <p:cNvPr id="8" name="CuadroTexto 7">
            <a:extLst>
              <a:ext uri="{FF2B5EF4-FFF2-40B4-BE49-F238E27FC236}">
                <a16:creationId xmlns:a16="http://schemas.microsoft.com/office/drawing/2014/main" id="{8B14CE65-4495-78AC-B5C6-9D2A0C8A0490}"/>
              </a:ext>
            </a:extLst>
          </p:cNvPr>
          <p:cNvSpPr txBox="1"/>
          <p:nvPr/>
        </p:nvSpPr>
        <p:spPr>
          <a:xfrm>
            <a:off x="576941" y="2574537"/>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199B6789-3688-1F3F-EC61-F8AF0B8A247C}"/>
              </a:ext>
            </a:extLst>
          </p:cNvPr>
          <p:cNvSpPr txBox="1"/>
          <p:nvPr/>
        </p:nvSpPr>
        <p:spPr>
          <a:xfrm>
            <a:off x="587826" y="2951019"/>
            <a:ext cx="8273144" cy="384721"/>
          </a:xfrm>
          <a:prstGeom prst="rect">
            <a:avLst/>
          </a:prstGeom>
          <a:noFill/>
        </p:spPr>
        <p:txBody>
          <a:bodyPr wrap="square">
            <a:spAutoFit/>
          </a:bodyPr>
          <a:lstStyle/>
          <a:p>
            <a:r>
              <a:rPr lang="es-ES" sz="1900" dirty="0">
                <a:solidFill>
                  <a:schemeClr val="tx1"/>
                </a:solidFill>
                <a:latin typeface="Century Gothic"/>
              </a:rPr>
              <a:t>Solo válida si es liderada o avalada por la </a:t>
            </a:r>
            <a:r>
              <a:rPr lang="es-ES" sz="1900" b="1" dirty="0">
                <a:solidFill>
                  <a:schemeClr val="tx1"/>
                </a:solidFill>
                <a:latin typeface="Century Gothic"/>
              </a:rPr>
              <a:t>Facultad de Ingeniería</a:t>
            </a:r>
            <a:r>
              <a:rPr lang="es-ES" sz="1900" b="1" dirty="0"/>
              <a:t>.</a:t>
            </a:r>
            <a:endParaRPr lang="es-CO" sz="1900" b="1" dirty="0"/>
          </a:p>
        </p:txBody>
      </p:sp>
      <p:sp>
        <p:nvSpPr>
          <p:cNvPr id="11" name="CuadroTexto 10">
            <a:extLst>
              <a:ext uri="{FF2B5EF4-FFF2-40B4-BE49-F238E27FC236}">
                <a16:creationId xmlns:a16="http://schemas.microsoft.com/office/drawing/2014/main" id="{89F963F3-B29F-2A92-A0A9-7662217B55EF}"/>
              </a:ext>
            </a:extLst>
          </p:cNvPr>
          <p:cNvSpPr txBox="1"/>
          <p:nvPr/>
        </p:nvSpPr>
        <p:spPr>
          <a:xfrm>
            <a:off x="533396" y="3604496"/>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6BCF44A6-33FD-6255-1F35-71186B043FEB}"/>
              </a:ext>
            </a:extLst>
          </p:cNvPr>
          <p:cNvSpPr txBox="1"/>
          <p:nvPr/>
        </p:nvSpPr>
        <p:spPr>
          <a:xfrm>
            <a:off x="609597" y="3996665"/>
            <a:ext cx="11512993" cy="678712"/>
          </a:xfrm>
          <a:prstGeom prst="rect">
            <a:avLst/>
          </a:prstGeom>
          <a:noFill/>
        </p:spPr>
        <p:txBody>
          <a:bodyPr wrap="square">
            <a:spAutoFit/>
          </a:bodyPr>
          <a:lstStyle/>
          <a:p>
            <a:pPr>
              <a:lnSpc>
                <a:spcPct val="107000"/>
              </a:lnSpc>
              <a:spcAft>
                <a:spcPts val="800"/>
              </a:spcAft>
              <a:buNone/>
            </a:pPr>
            <a:r>
              <a:rPr lang="es-ES" sz="1900" dirty="0">
                <a:solidFill>
                  <a:schemeClr val="tx1"/>
                </a:solidFill>
                <a:latin typeface="Century Gothic"/>
              </a:rPr>
              <a:t>Si</a:t>
            </a:r>
            <a:r>
              <a:rPr lang="es-ES" sz="1800" dirty="0">
                <a:solidFill>
                  <a:schemeClr val="tx1"/>
                </a:solidFill>
                <a:latin typeface="Century Gothic"/>
              </a:rPr>
              <a:t>, cada Departamento identificará los cursos que, dentro de su estructura o actividades, contengan una </a:t>
            </a:r>
            <a:r>
              <a:rPr lang="es-ES" sz="1800" u="sng" dirty="0">
                <a:solidFill>
                  <a:schemeClr val="tx1"/>
                </a:solidFill>
                <a:latin typeface="Century Gothic"/>
              </a:rPr>
              <a:t>misión académica saliente</a:t>
            </a:r>
            <a:r>
              <a:rPr lang="es-ES" sz="1800" dirty="0">
                <a:solidFill>
                  <a:schemeClr val="tx1"/>
                </a:solidFill>
                <a:latin typeface="Century Gothic"/>
              </a:rPr>
              <a:t> y los marcará </a:t>
            </a:r>
            <a:r>
              <a:rPr lang="es-ES" sz="1800" dirty="0">
                <a:solidFill>
                  <a:schemeClr val="accent4"/>
                </a:solidFill>
                <a:latin typeface="Century Gothic"/>
              </a:rPr>
              <a:t>(Atributo = RING).</a:t>
            </a:r>
          </a:p>
        </p:txBody>
      </p:sp>
      <p:sp>
        <p:nvSpPr>
          <p:cNvPr id="14" name="CuadroTexto 13">
            <a:extLst>
              <a:ext uri="{FF2B5EF4-FFF2-40B4-BE49-F238E27FC236}">
                <a16:creationId xmlns:a16="http://schemas.microsoft.com/office/drawing/2014/main" id="{67476E49-6D99-FF28-628F-17DDF6B47C01}"/>
              </a:ext>
            </a:extLst>
          </p:cNvPr>
          <p:cNvSpPr txBox="1"/>
          <p:nvPr/>
        </p:nvSpPr>
        <p:spPr>
          <a:xfrm>
            <a:off x="576941" y="4872696"/>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1923911C-41B7-2F90-31C7-62B9AE0CD87F}"/>
              </a:ext>
            </a:extLst>
          </p:cNvPr>
          <p:cNvSpPr txBox="1"/>
          <p:nvPr/>
        </p:nvSpPr>
        <p:spPr>
          <a:xfrm>
            <a:off x="587826" y="5230439"/>
            <a:ext cx="10873861" cy="701026"/>
          </a:xfrm>
          <a:prstGeom prst="rect">
            <a:avLst/>
          </a:prstGeom>
          <a:noFill/>
        </p:spPr>
        <p:txBody>
          <a:bodyPr wrap="square">
            <a:spAutoFit/>
          </a:bodyPr>
          <a:lstStyle/>
          <a:p>
            <a:pPr algn="just">
              <a:lnSpc>
                <a:spcPct val="115000"/>
              </a:lnSpc>
              <a:spcAft>
                <a:spcPts val="800"/>
              </a:spcAft>
            </a:pPr>
            <a:r>
              <a:rPr lang="es-ES" sz="1800" dirty="0">
                <a:solidFill>
                  <a:schemeClr val="tx1"/>
                </a:solidFill>
                <a:latin typeface="Century Gothic"/>
              </a:rPr>
              <a:t>Experiencia validada en Banner. El Requisito de Internacionalización de Ingeniería quedará OK automáticamente, sin que el estudiante deba realizar ninguna acción.</a:t>
            </a:r>
            <a:endParaRPr lang="es-CO" sz="1900" dirty="0">
              <a:solidFill>
                <a:srgbClr val="FF0000"/>
              </a:solidFill>
              <a:latin typeface="Century Gothic"/>
            </a:endParaRPr>
          </a:p>
        </p:txBody>
      </p:sp>
    </p:spTree>
    <p:extLst>
      <p:ext uri="{BB962C8B-B14F-4D97-AF65-F5344CB8AC3E}">
        <p14:creationId xmlns:p14="http://schemas.microsoft.com/office/powerpoint/2010/main" val="23895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B6CBE-C2D3-AC8A-6C37-5A3A39976A93}"/>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E150E6B6-24C5-DD07-D44A-7CA34092DDAA}"/>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2300" b="1" dirty="0">
                <a:solidFill>
                  <a:srgbClr val="002060"/>
                </a:solidFill>
              </a:rPr>
              <a:t>10. </a:t>
            </a:r>
            <a:r>
              <a:rPr lang="es-ES" sz="2300" b="1" dirty="0">
                <a:solidFill>
                  <a:srgbClr val="002060"/>
                </a:solidFill>
                <a:latin typeface="Century Gothic"/>
                <a:cs typeface="Century Gothic"/>
              </a:rPr>
              <a:t>Curso asociado a una Misión Académica de Ingeniería realizada en UNIANDES</a:t>
            </a:r>
            <a:endParaRPr lang="es-CO" sz="2300" b="1" dirty="0">
              <a:solidFill>
                <a:srgbClr val="002060"/>
              </a:solidFill>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64475AC8-FCF4-3F8C-EE71-0B48740FE8E4}"/>
              </a:ext>
            </a:extLst>
          </p:cNvPr>
          <p:cNvSpPr txBox="1"/>
          <p:nvPr/>
        </p:nvSpPr>
        <p:spPr>
          <a:xfrm>
            <a:off x="511623" y="946453"/>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A185A9E0-53B6-5FFD-4968-93241C64F52F}"/>
              </a:ext>
            </a:extLst>
          </p:cNvPr>
          <p:cNvSpPr txBox="1"/>
          <p:nvPr/>
        </p:nvSpPr>
        <p:spPr>
          <a:xfrm>
            <a:off x="544280" y="1466504"/>
            <a:ext cx="11255832" cy="1554272"/>
          </a:xfrm>
          <a:prstGeom prst="rect">
            <a:avLst/>
          </a:prstGeom>
          <a:noFill/>
        </p:spPr>
        <p:txBody>
          <a:bodyPr wrap="square">
            <a:spAutoFit/>
          </a:bodyPr>
          <a:lstStyle/>
          <a:p>
            <a:pPr algn="just"/>
            <a:r>
              <a:rPr lang="es-ES" sz="1900" dirty="0">
                <a:solidFill>
                  <a:schemeClr val="tx1"/>
                </a:solidFill>
                <a:latin typeface="Century Gothic"/>
              </a:rPr>
              <a:t>Experiencia que permite a los </a:t>
            </a:r>
            <a:r>
              <a:rPr lang="es-ES" sz="1900" b="1" dirty="0">
                <a:solidFill>
                  <a:schemeClr val="tx1"/>
                </a:solidFill>
                <a:latin typeface="Century Gothic"/>
              </a:rPr>
              <a:t>estudiantes de Uniandes participar en una Misión Académica de 1 o 2 semanas durante el periodo intersemestral, diseñada por profesores de la Universidad para estudiantes de una institución extranjera. </a:t>
            </a:r>
            <a:r>
              <a:rPr lang="es-ES" sz="1900" dirty="0">
                <a:solidFill>
                  <a:schemeClr val="tx1"/>
                </a:solidFill>
                <a:latin typeface="Century Gothic"/>
              </a:rPr>
              <a:t>Se realiza en las instalaciones de Uniandes y el profesor Uniandes asigna nota final a los participantes locales. A los estudiantes extranjeros se les otorga certificado de participación. </a:t>
            </a:r>
            <a:endParaRPr lang="es-CO" sz="1900" dirty="0">
              <a:solidFill>
                <a:schemeClr val="tx1"/>
              </a:solidFill>
              <a:latin typeface="Century Gothic"/>
            </a:endParaRPr>
          </a:p>
        </p:txBody>
      </p:sp>
      <p:sp>
        <p:nvSpPr>
          <p:cNvPr id="8" name="CuadroTexto 7">
            <a:extLst>
              <a:ext uri="{FF2B5EF4-FFF2-40B4-BE49-F238E27FC236}">
                <a16:creationId xmlns:a16="http://schemas.microsoft.com/office/drawing/2014/main" id="{3567C1E4-7146-C54E-12E3-EE05D6C3B390}"/>
              </a:ext>
            </a:extLst>
          </p:cNvPr>
          <p:cNvSpPr txBox="1"/>
          <p:nvPr/>
        </p:nvSpPr>
        <p:spPr>
          <a:xfrm>
            <a:off x="566053" y="3150057"/>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9FCE1730-8B70-1C9B-39B7-A6D03BAF19FB}"/>
              </a:ext>
            </a:extLst>
          </p:cNvPr>
          <p:cNvSpPr txBox="1"/>
          <p:nvPr/>
        </p:nvSpPr>
        <p:spPr>
          <a:xfrm>
            <a:off x="544280" y="3528176"/>
            <a:ext cx="8273144" cy="384721"/>
          </a:xfrm>
          <a:prstGeom prst="rect">
            <a:avLst/>
          </a:prstGeom>
          <a:noFill/>
        </p:spPr>
        <p:txBody>
          <a:bodyPr wrap="square">
            <a:spAutoFit/>
          </a:bodyPr>
          <a:lstStyle/>
          <a:p>
            <a:r>
              <a:rPr lang="es-ES" sz="1900" dirty="0">
                <a:solidFill>
                  <a:schemeClr val="tx1"/>
                </a:solidFill>
                <a:latin typeface="Century Gothic"/>
              </a:rPr>
              <a:t>Solo válida si es liderada o avalada por la </a:t>
            </a:r>
            <a:r>
              <a:rPr lang="es-ES" sz="1900" b="1" dirty="0">
                <a:solidFill>
                  <a:schemeClr val="tx1"/>
                </a:solidFill>
                <a:latin typeface="Century Gothic"/>
              </a:rPr>
              <a:t>Facultad de Ingeniería</a:t>
            </a:r>
            <a:r>
              <a:rPr lang="es-ES" sz="1900" b="1" dirty="0"/>
              <a:t>.</a:t>
            </a:r>
            <a:endParaRPr lang="es-CO" sz="1900" b="1" dirty="0"/>
          </a:p>
        </p:txBody>
      </p:sp>
      <p:sp>
        <p:nvSpPr>
          <p:cNvPr id="11" name="CuadroTexto 10">
            <a:extLst>
              <a:ext uri="{FF2B5EF4-FFF2-40B4-BE49-F238E27FC236}">
                <a16:creationId xmlns:a16="http://schemas.microsoft.com/office/drawing/2014/main" id="{E137B755-087A-74CA-F90C-869FD164CB5C}"/>
              </a:ext>
            </a:extLst>
          </p:cNvPr>
          <p:cNvSpPr txBox="1"/>
          <p:nvPr/>
        </p:nvSpPr>
        <p:spPr>
          <a:xfrm>
            <a:off x="544280" y="3984232"/>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17426407-93D2-58EC-7886-AD31D8D379C9}"/>
              </a:ext>
            </a:extLst>
          </p:cNvPr>
          <p:cNvSpPr txBox="1"/>
          <p:nvPr/>
        </p:nvSpPr>
        <p:spPr>
          <a:xfrm>
            <a:off x="544280" y="4415334"/>
            <a:ext cx="11719499" cy="710194"/>
          </a:xfrm>
          <a:prstGeom prst="rect">
            <a:avLst/>
          </a:prstGeom>
          <a:noFill/>
        </p:spPr>
        <p:txBody>
          <a:bodyPr wrap="square">
            <a:spAutoFit/>
          </a:bodyPr>
          <a:lstStyle/>
          <a:p>
            <a:pPr>
              <a:lnSpc>
                <a:spcPct val="107000"/>
              </a:lnSpc>
              <a:spcAft>
                <a:spcPts val="800"/>
              </a:spcAft>
              <a:buNone/>
            </a:pPr>
            <a:r>
              <a:rPr lang="es-ES" sz="1900" dirty="0">
                <a:solidFill>
                  <a:schemeClr val="tx1"/>
                </a:solidFill>
                <a:latin typeface="Century Gothic"/>
              </a:rPr>
              <a:t>Si</a:t>
            </a:r>
            <a:r>
              <a:rPr lang="es-ES" sz="1900">
                <a:solidFill>
                  <a:schemeClr val="tx1"/>
                </a:solidFill>
                <a:latin typeface="Century Gothic"/>
              </a:rPr>
              <a:t>, cada </a:t>
            </a:r>
            <a:r>
              <a:rPr lang="es-ES" sz="1900" dirty="0">
                <a:solidFill>
                  <a:schemeClr val="tx1"/>
                </a:solidFill>
                <a:latin typeface="Century Gothic"/>
              </a:rPr>
              <a:t>Departamento crea su curso genérico </a:t>
            </a:r>
            <a:r>
              <a:rPr lang="es-ES" sz="1900" i="1" dirty="0">
                <a:solidFill>
                  <a:schemeClr val="tx1"/>
                </a:solidFill>
                <a:latin typeface="Century Gothic"/>
              </a:rPr>
              <a:t>“Curso asociado a Misión Académica Ingeniería”. </a:t>
            </a:r>
            <a:r>
              <a:rPr lang="es-ES" sz="1900" dirty="0">
                <a:solidFill>
                  <a:schemeClr val="tx1"/>
                </a:solidFill>
                <a:latin typeface="Century Gothic"/>
              </a:rPr>
              <a:t>Al crearlo cada departamento lo marcará con </a:t>
            </a:r>
            <a:r>
              <a:rPr lang="es-ES" sz="1900" dirty="0">
                <a:solidFill>
                  <a:schemeClr val="accent4"/>
                </a:solidFill>
                <a:latin typeface="Century Gothic"/>
              </a:rPr>
              <a:t>(Atributo = RING).</a:t>
            </a:r>
          </a:p>
        </p:txBody>
      </p:sp>
      <p:sp>
        <p:nvSpPr>
          <p:cNvPr id="14" name="CuadroTexto 13">
            <a:extLst>
              <a:ext uri="{FF2B5EF4-FFF2-40B4-BE49-F238E27FC236}">
                <a16:creationId xmlns:a16="http://schemas.microsoft.com/office/drawing/2014/main" id="{FDE345FE-AABC-7072-4ADF-68608FA0B579}"/>
              </a:ext>
            </a:extLst>
          </p:cNvPr>
          <p:cNvSpPr txBox="1"/>
          <p:nvPr/>
        </p:nvSpPr>
        <p:spPr>
          <a:xfrm>
            <a:off x="566052" y="5259773"/>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538DB462-686B-2B1F-F720-99D509E07E12}"/>
              </a:ext>
            </a:extLst>
          </p:cNvPr>
          <p:cNvSpPr txBox="1"/>
          <p:nvPr/>
        </p:nvSpPr>
        <p:spPr>
          <a:xfrm>
            <a:off x="544280" y="5644494"/>
            <a:ext cx="11500758" cy="1209049"/>
          </a:xfrm>
          <a:prstGeom prst="rect">
            <a:avLst/>
          </a:prstGeom>
          <a:noFill/>
        </p:spPr>
        <p:txBody>
          <a:bodyPr wrap="square">
            <a:spAutoFit/>
          </a:bodyPr>
          <a:lstStyle/>
          <a:p>
            <a:pPr algn="just">
              <a:lnSpc>
                <a:spcPct val="115000"/>
              </a:lnSpc>
              <a:spcAft>
                <a:spcPts val="800"/>
              </a:spcAft>
            </a:pPr>
            <a:r>
              <a:rPr lang="es-ES" sz="1900" dirty="0">
                <a:solidFill>
                  <a:schemeClr val="tx1"/>
                </a:solidFill>
                <a:latin typeface="Century Gothic"/>
              </a:rPr>
              <a:t>Experiencia validada en Banner. El Requisito de Internacionalización de Ingeniería quedará OK automáticamente, sin que el estudiante deba realizar ninguna acción</a:t>
            </a:r>
            <a:r>
              <a:rPr lang="es-ES" sz="2000" dirty="0">
                <a:solidFill>
                  <a:schemeClr val="tx1"/>
                </a:solidFill>
                <a:latin typeface="Century Gothic"/>
              </a:rPr>
              <a:t>.</a:t>
            </a:r>
            <a:endParaRPr lang="es-CO" sz="2400" dirty="0">
              <a:solidFill>
                <a:srgbClr val="FF0000"/>
              </a:solidFill>
              <a:latin typeface="Century Gothic"/>
            </a:endParaRPr>
          </a:p>
          <a:p>
            <a:pPr algn="just">
              <a:lnSpc>
                <a:spcPct val="115000"/>
              </a:lnSpc>
              <a:spcAft>
                <a:spcPts val="800"/>
              </a:spcAft>
            </a:pPr>
            <a:endParaRPr lang="es-CO" sz="1900" dirty="0">
              <a:solidFill>
                <a:srgbClr val="FF0000"/>
              </a:solidFill>
              <a:latin typeface="Century Gothic"/>
            </a:endParaRPr>
          </a:p>
        </p:txBody>
      </p:sp>
    </p:spTree>
    <p:extLst>
      <p:ext uri="{BB962C8B-B14F-4D97-AF65-F5344CB8AC3E}">
        <p14:creationId xmlns:p14="http://schemas.microsoft.com/office/powerpoint/2010/main" val="210712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3C6F5-3CBB-1F9A-CC6E-B8AC390BB087}"/>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E5EAA534-AAD3-8DD6-A4F5-F27F05C480F1}"/>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2900" b="1" dirty="0">
                <a:solidFill>
                  <a:srgbClr val="002060"/>
                </a:solidFill>
              </a:rPr>
              <a:t>11. </a:t>
            </a:r>
            <a:r>
              <a:rPr lang="es-ES" sz="2900" b="1" dirty="0">
                <a:solidFill>
                  <a:srgbClr val="002060"/>
                </a:solidFill>
              </a:rPr>
              <a:t>Curso de la EIV de UNIANDES, impartido en inglés</a:t>
            </a:r>
            <a:endParaRPr lang="es-CO" sz="2900" b="1" dirty="0">
              <a:solidFill>
                <a:srgbClr val="002060"/>
              </a:solidFill>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6C22966F-94F3-6F7E-81DF-8F2A3B30CE63}"/>
              </a:ext>
            </a:extLst>
          </p:cNvPr>
          <p:cNvSpPr txBox="1"/>
          <p:nvPr/>
        </p:nvSpPr>
        <p:spPr>
          <a:xfrm>
            <a:off x="457195" y="937704"/>
            <a:ext cx="6096000" cy="369332"/>
          </a:xfrm>
          <a:prstGeom prst="rect">
            <a:avLst/>
          </a:prstGeom>
          <a:noFill/>
        </p:spPr>
        <p:txBody>
          <a:bodyPr wrap="square">
            <a:spAutoFit/>
          </a:bodyPr>
          <a:lstStyle/>
          <a:p>
            <a:r>
              <a:rPr lang="es-ES" sz="1800" b="1" noProof="0" dirty="0">
                <a:solidFill>
                  <a:schemeClr val="accent5">
                    <a:lumMod val="60000"/>
                    <a:lumOff val="40000"/>
                  </a:schemeClr>
                </a:solidFill>
                <a:latin typeface="Century Gothic"/>
                <a:cs typeface="Century Gothic"/>
              </a:rPr>
              <a:t>¿Qué es?</a:t>
            </a:r>
            <a:endParaRPr lang="es-CO" sz="18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FB18344E-CFBE-5D22-E4FB-69FCF60BB96D}"/>
              </a:ext>
            </a:extLst>
          </p:cNvPr>
          <p:cNvSpPr txBox="1"/>
          <p:nvPr/>
        </p:nvSpPr>
        <p:spPr>
          <a:xfrm>
            <a:off x="489852" y="1290656"/>
            <a:ext cx="11179631" cy="923330"/>
          </a:xfrm>
          <a:prstGeom prst="rect">
            <a:avLst/>
          </a:prstGeom>
          <a:noFill/>
        </p:spPr>
        <p:txBody>
          <a:bodyPr wrap="square">
            <a:spAutoFit/>
          </a:bodyPr>
          <a:lstStyle/>
          <a:p>
            <a:pPr algn="just"/>
            <a:r>
              <a:rPr lang="es-ES" sz="1800" dirty="0">
                <a:solidFill>
                  <a:schemeClr val="tx1"/>
                </a:solidFill>
                <a:latin typeface="Century Gothic"/>
              </a:rPr>
              <a:t>Experiencia que permite a los estudiantes tomar, durante el periodo intersemestral, un </a:t>
            </a:r>
            <a:r>
              <a:rPr lang="es-ES" sz="1800" b="1" dirty="0">
                <a:solidFill>
                  <a:schemeClr val="tx1"/>
                </a:solidFill>
                <a:latin typeface="Century Gothic"/>
              </a:rPr>
              <a:t>curso de nivel maestría impartido en inglés por profesores de reconocidas instituciones internacionales, </a:t>
            </a:r>
            <a:r>
              <a:rPr lang="es-ES" sz="1800" dirty="0">
                <a:solidFill>
                  <a:schemeClr val="tx1"/>
                </a:solidFill>
                <a:latin typeface="Century Gothic"/>
              </a:rPr>
              <a:t>coordinado por un profesor de Uniandes.</a:t>
            </a:r>
            <a:endParaRPr lang="es-CO" sz="1800" dirty="0">
              <a:solidFill>
                <a:schemeClr val="tx1"/>
              </a:solidFill>
              <a:latin typeface="Century Gothic"/>
            </a:endParaRPr>
          </a:p>
        </p:txBody>
      </p:sp>
      <p:sp>
        <p:nvSpPr>
          <p:cNvPr id="8" name="CuadroTexto 7">
            <a:extLst>
              <a:ext uri="{FF2B5EF4-FFF2-40B4-BE49-F238E27FC236}">
                <a16:creationId xmlns:a16="http://schemas.microsoft.com/office/drawing/2014/main" id="{E2D62C58-1E1D-B26C-1E25-38073637F07D}"/>
              </a:ext>
            </a:extLst>
          </p:cNvPr>
          <p:cNvSpPr txBox="1"/>
          <p:nvPr/>
        </p:nvSpPr>
        <p:spPr>
          <a:xfrm>
            <a:off x="478967" y="2353205"/>
            <a:ext cx="6096000" cy="369332"/>
          </a:xfrm>
          <a:prstGeom prst="rect">
            <a:avLst/>
          </a:prstGeom>
          <a:noFill/>
        </p:spPr>
        <p:txBody>
          <a:bodyPr wrap="square">
            <a:spAutoFit/>
          </a:bodyPr>
          <a:lstStyle/>
          <a:p>
            <a:r>
              <a:rPr lang="es-CO" sz="18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5DE434A9-DADD-8387-D066-9DD42E30A294}"/>
              </a:ext>
            </a:extLst>
          </p:cNvPr>
          <p:cNvSpPr txBox="1"/>
          <p:nvPr/>
        </p:nvSpPr>
        <p:spPr>
          <a:xfrm>
            <a:off x="468081" y="2682658"/>
            <a:ext cx="8273144" cy="369332"/>
          </a:xfrm>
          <a:prstGeom prst="rect">
            <a:avLst/>
          </a:prstGeom>
          <a:noFill/>
        </p:spPr>
        <p:txBody>
          <a:bodyPr wrap="square">
            <a:spAutoFit/>
          </a:bodyPr>
          <a:lstStyle/>
          <a:p>
            <a:r>
              <a:rPr lang="es-ES" sz="1800" dirty="0">
                <a:solidFill>
                  <a:schemeClr val="tx1"/>
                </a:solidFill>
                <a:latin typeface="Century Gothic"/>
              </a:rPr>
              <a:t>Válida aunque sea liderada por </a:t>
            </a:r>
            <a:r>
              <a:rPr lang="es-ES" sz="1800" b="1" dirty="0">
                <a:solidFill>
                  <a:schemeClr val="tx1"/>
                </a:solidFill>
                <a:latin typeface="Century Gothic"/>
              </a:rPr>
              <a:t>otra facultad de Uniandes</a:t>
            </a:r>
            <a:r>
              <a:rPr lang="es-ES" sz="1800" b="1" dirty="0"/>
              <a:t>.</a:t>
            </a:r>
            <a:endParaRPr lang="es-CO" sz="1800" b="1" dirty="0"/>
          </a:p>
        </p:txBody>
      </p:sp>
      <p:sp>
        <p:nvSpPr>
          <p:cNvPr id="11" name="CuadroTexto 10">
            <a:extLst>
              <a:ext uri="{FF2B5EF4-FFF2-40B4-BE49-F238E27FC236}">
                <a16:creationId xmlns:a16="http://schemas.microsoft.com/office/drawing/2014/main" id="{84B3FE20-359C-9E16-663B-33C3CD9F00A6}"/>
              </a:ext>
            </a:extLst>
          </p:cNvPr>
          <p:cNvSpPr txBox="1"/>
          <p:nvPr/>
        </p:nvSpPr>
        <p:spPr>
          <a:xfrm>
            <a:off x="468081" y="3260155"/>
            <a:ext cx="10112831" cy="369332"/>
          </a:xfrm>
          <a:prstGeom prst="rect">
            <a:avLst/>
          </a:prstGeom>
          <a:noFill/>
        </p:spPr>
        <p:txBody>
          <a:bodyPr wrap="square">
            <a:spAutoFit/>
          </a:bodyPr>
          <a:lstStyle/>
          <a:p>
            <a:r>
              <a:rPr lang="es-ES" sz="1800" b="1" dirty="0">
                <a:solidFill>
                  <a:schemeClr val="accent5">
                    <a:lumMod val="60000"/>
                    <a:lumOff val="40000"/>
                  </a:schemeClr>
                </a:solidFill>
                <a:latin typeface="Century Gothic"/>
              </a:rPr>
              <a:t>¿Tiene un atributo/código asociado directamente con la experiencia?</a:t>
            </a:r>
            <a:endParaRPr lang="es-CO" sz="18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12F8515C-140A-0889-E1F3-187173046991}"/>
              </a:ext>
            </a:extLst>
          </p:cNvPr>
          <p:cNvSpPr txBox="1"/>
          <p:nvPr/>
        </p:nvSpPr>
        <p:spPr>
          <a:xfrm>
            <a:off x="513004" y="3669485"/>
            <a:ext cx="11353802" cy="662233"/>
          </a:xfrm>
          <a:prstGeom prst="rect">
            <a:avLst/>
          </a:prstGeom>
          <a:noFill/>
        </p:spPr>
        <p:txBody>
          <a:bodyPr wrap="square">
            <a:spAutoFit/>
          </a:bodyPr>
          <a:lstStyle/>
          <a:p>
            <a:pPr>
              <a:lnSpc>
                <a:spcPct val="107000"/>
              </a:lnSpc>
              <a:spcAft>
                <a:spcPts val="800"/>
              </a:spcAft>
              <a:buNone/>
            </a:pPr>
            <a:r>
              <a:rPr lang="es-ES" sz="1800" dirty="0">
                <a:solidFill>
                  <a:schemeClr val="tx1"/>
                </a:solidFill>
                <a:latin typeface="Century Gothic"/>
              </a:rPr>
              <a:t>Por lineamiento institucional, todas las Unidades deben marcar los cursos de la EIV que se impartan en inglés. A estos cursos, la oficina de Registro (Monica Mejía) les colocará </a:t>
            </a:r>
            <a:r>
              <a:rPr lang="es-ES" sz="1800" dirty="0">
                <a:solidFill>
                  <a:schemeClr val="accent4"/>
                </a:solidFill>
                <a:latin typeface="Century Gothic"/>
              </a:rPr>
              <a:t>(Atributo = RING) </a:t>
            </a:r>
            <a:r>
              <a:rPr lang="es-ES" sz="1800" dirty="0">
                <a:solidFill>
                  <a:srgbClr val="FF0000"/>
                </a:solidFill>
                <a:latin typeface="Century Gothic"/>
              </a:rPr>
              <a:t> </a:t>
            </a:r>
          </a:p>
        </p:txBody>
      </p:sp>
      <p:sp>
        <p:nvSpPr>
          <p:cNvPr id="14" name="CuadroTexto 13">
            <a:extLst>
              <a:ext uri="{FF2B5EF4-FFF2-40B4-BE49-F238E27FC236}">
                <a16:creationId xmlns:a16="http://schemas.microsoft.com/office/drawing/2014/main" id="{8AD7A4CB-227E-9757-AD0F-11D03D467956}"/>
              </a:ext>
            </a:extLst>
          </p:cNvPr>
          <p:cNvSpPr txBox="1"/>
          <p:nvPr/>
        </p:nvSpPr>
        <p:spPr>
          <a:xfrm>
            <a:off x="513004" y="4504667"/>
            <a:ext cx="10112831" cy="369332"/>
          </a:xfrm>
          <a:prstGeom prst="rect">
            <a:avLst/>
          </a:prstGeom>
          <a:noFill/>
        </p:spPr>
        <p:txBody>
          <a:bodyPr wrap="square">
            <a:spAutoFit/>
          </a:bodyPr>
          <a:lstStyle/>
          <a:p>
            <a:r>
              <a:rPr lang="es-ES" sz="1800" b="1" dirty="0">
                <a:solidFill>
                  <a:schemeClr val="accent5">
                    <a:lumMod val="60000"/>
                    <a:lumOff val="40000"/>
                  </a:schemeClr>
                </a:solidFill>
                <a:latin typeface="Century Gothic"/>
              </a:rPr>
              <a:t>Aplicación:</a:t>
            </a:r>
            <a:endParaRPr lang="es-CO" sz="18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C961617E-4B9A-8C66-992B-A4B8AB349067}"/>
              </a:ext>
            </a:extLst>
          </p:cNvPr>
          <p:cNvSpPr txBox="1"/>
          <p:nvPr/>
        </p:nvSpPr>
        <p:spPr>
          <a:xfrm>
            <a:off x="517070" y="4990853"/>
            <a:ext cx="11157859" cy="701026"/>
          </a:xfrm>
          <a:prstGeom prst="rect">
            <a:avLst/>
          </a:prstGeom>
          <a:noFill/>
        </p:spPr>
        <p:txBody>
          <a:bodyPr wrap="square">
            <a:spAutoFit/>
          </a:bodyPr>
          <a:lstStyle/>
          <a:p>
            <a:pPr algn="just">
              <a:lnSpc>
                <a:spcPct val="115000"/>
              </a:lnSpc>
              <a:spcAft>
                <a:spcPts val="800"/>
              </a:spcAft>
            </a:pPr>
            <a:r>
              <a:rPr lang="es-ES" sz="1800" dirty="0">
                <a:solidFill>
                  <a:schemeClr val="tx1"/>
                </a:solidFill>
                <a:latin typeface="Century Gothic"/>
              </a:rPr>
              <a:t>Experiencia validada en Banner. El Requisito de Internacionalización de Ingeniería quedará OK automáticamente, sin que el estudiante deba realizar ninguna acción.</a:t>
            </a:r>
          </a:p>
        </p:txBody>
      </p:sp>
    </p:spTree>
    <p:extLst>
      <p:ext uri="{BB962C8B-B14F-4D97-AF65-F5344CB8AC3E}">
        <p14:creationId xmlns:p14="http://schemas.microsoft.com/office/powerpoint/2010/main" val="112114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3BBFC-65A8-4A4C-EEBC-2C253EFCB680}"/>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3ACD44A9-0C5A-E2B1-A4D8-35212E6626A3}"/>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3000" b="1" dirty="0">
                <a:solidFill>
                  <a:srgbClr val="002060"/>
                </a:solidFill>
              </a:rPr>
              <a:t>12. </a:t>
            </a:r>
            <a:r>
              <a:rPr lang="es-ES" sz="3000" b="1" dirty="0">
                <a:solidFill>
                  <a:srgbClr val="002060"/>
                </a:solidFill>
              </a:rPr>
              <a:t>Curso </a:t>
            </a:r>
            <a:r>
              <a:rPr lang="es-CO" sz="3000" b="1" dirty="0">
                <a:solidFill>
                  <a:srgbClr val="002060"/>
                </a:solidFill>
              </a:rPr>
              <a:t>tipo COIL (Internacional)</a:t>
            </a: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B99AFE17-2138-3119-302B-00B65CF82B45}"/>
              </a:ext>
            </a:extLst>
          </p:cNvPr>
          <p:cNvSpPr txBox="1"/>
          <p:nvPr/>
        </p:nvSpPr>
        <p:spPr>
          <a:xfrm>
            <a:off x="520676" y="928347"/>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3D82FE4D-F4B0-666B-8D10-275767980D23}"/>
              </a:ext>
            </a:extLst>
          </p:cNvPr>
          <p:cNvSpPr txBox="1"/>
          <p:nvPr/>
        </p:nvSpPr>
        <p:spPr>
          <a:xfrm>
            <a:off x="533395" y="1315755"/>
            <a:ext cx="11255832" cy="969496"/>
          </a:xfrm>
          <a:prstGeom prst="rect">
            <a:avLst/>
          </a:prstGeom>
          <a:noFill/>
        </p:spPr>
        <p:txBody>
          <a:bodyPr wrap="square">
            <a:spAutoFit/>
          </a:bodyPr>
          <a:lstStyle/>
          <a:p>
            <a:pPr algn="just"/>
            <a:r>
              <a:rPr lang="es-ES" sz="1900" dirty="0">
                <a:solidFill>
                  <a:schemeClr val="tx1"/>
                </a:solidFill>
                <a:latin typeface="Century Gothic"/>
              </a:rPr>
              <a:t>Experiencia que permite a los estudiantes participar </a:t>
            </a:r>
            <a:r>
              <a:rPr lang="es-ES" sz="1900" b="1" dirty="0">
                <a:solidFill>
                  <a:schemeClr val="tx1"/>
                </a:solidFill>
                <a:latin typeface="Century Gothic"/>
              </a:rPr>
              <a:t>en cursos </a:t>
            </a:r>
            <a:r>
              <a:rPr lang="es-ES" sz="1900" b="1" dirty="0" err="1">
                <a:solidFill>
                  <a:schemeClr val="tx1"/>
                </a:solidFill>
                <a:latin typeface="Century Gothic"/>
              </a:rPr>
              <a:t>co-diseñados</a:t>
            </a:r>
            <a:r>
              <a:rPr lang="es-ES" sz="1900" b="1" dirty="0">
                <a:solidFill>
                  <a:schemeClr val="tx1"/>
                </a:solidFill>
                <a:latin typeface="Century Gothic"/>
              </a:rPr>
              <a:t> entre un profesor de Uniandes y uno extranjero</a:t>
            </a:r>
            <a:r>
              <a:rPr lang="es-ES" sz="1900" dirty="0">
                <a:solidFill>
                  <a:schemeClr val="tx1"/>
                </a:solidFill>
                <a:latin typeface="Century Gothic"/>
              </a:rPr>
              <a:t>, promoviendo el trabajo colaborativo, la comunicación intercultural y discusiones conjuntas entre ambas instituciones.</a:t>
            </a:r>
            <a:endParaRPr lang="es-CO" sz="1900" dirty="0">
              <a:solidFill>
                <a:schemeClr val="tx1"/>
              </a:solidFill>
              <a:latin typeface="Century Gothic"/>
            </a:endParaRPr>
          </a:p>
        </p:txBody>
      </p:sp>
      <p:sp>
        <p:nvSpPr>
          <p:cNvPr id="8" name="CuadroTexto 7">
            <a:extLst>
              <a:ext uri="{FF2B5EF4-FFF2-40B4-BE49-F238E27FC236}">
                <a16:creationId xmlns:a16="http://schemas.microsoft.com/office/drawing/2014/main" id="{031BFB25-D2A7-8864-6593-3E098B3BA423}"/>
              </a:ext>
            </a:extLst>
          </p:cNvPr>
          <p:cNvSpPr txBox="1"/>
          <p:nvPr/>
        </p:nvSpPr>
        <p:spPr>
          <a:xfrm>
            <a:off x="538781" y="2324784"/>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C1DC031F-1843-B6B5-3EAD-B9D12A077B50}"/>
              </a:ext>
            </a:extLst>
          </p:cNvPr>
          <p:cNvSpPr txBox="1"/>
          <p:nvPr/>
        </p:nvSpPr>
        <p:spPr>
          <a:xfrm>
            <a:off x="538781" y="2656323"/>
            <a:ext cx="8273144" cy="384721"/>
          </a:xfrm>
          <a:prstGeom prst="rect">
            <a:avLst/>
          </a:prstGeom>
          <a:noFill/>
        </p:spPr>
        <p:txBody>
          <a:bodyPr wrap="square">
            <a:spAutoFit/>
          </a:bodyPr>
          <a:lstStyle/>
          <a:p>
            <a:r>
              <a:rPr lang="es-ES" sz="1900" dirty="0">
                <a:solidFill>
                  <a:schemeClr val="tx1"/>
                </a:solidFill>
                <a:latin typeface="Century Gothic"/>
              </a:rPr>
              <a:t>Válida aunque sea liderada por </a:t>
            </a:r>
            <a:r>
              <a:rPr lang="es-ES" sz="1900" b="1" dirty="0">
                <a:solidFill>
                  <a:schemeClr val="tx1"/>
                </a:solidFill>
                <a:latin typeface="Century Gothic"/>
              </a:rPr>
              <a:t>otra facultad de Uniandes</a:t>
            </a:r>
            <a:r>
              <a:rPr lang="es-ES" sz="1900" b="1" dirty="0"/>
              <a:t>.</a:t>
            </a:r>
            <a:endParaRPr lang="es-CO" sz="1900" b="1" dirty="0"/>
          </a:p>
        </p:txBody>
      </p:sp>
      <p:sp>
        <p:nvSpPr>
          <p:cNvPr id="11" name="CuadroTexto 10">
            <a:extLst>
              <a:ext uri="{FF2B5EF4-FFF2-40B4-BE49-F238E27FC236}">
                <a16:creationId xmlns:a16="http://schemas.microsoft.com/office/drawing/2014/main" id="{86ECE28E-FC7D-C227-072D-5A882C73A708}"/>
              </a:ext>
            </a:extLst>
          </p:cNvPr>
          <p:cNvSpPr txBox="1"/>
          <p:nvPr/>
        </p:nvSpPr>
        <p:spPr>
          <a:xfrm>
            <a:off x="538781" y="3285912"/>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1A56E434-F34B-1DCA-0BA6-A42128FC7F2B}"/>
              </a:ext>
            </a:extLst>
          </p:cNvPr>
          <p:cNvSpPr txBox="1"/>
          <p:nvPr/>
        </p:nvSpPr>
        <p:spPr>
          <a:xfrm>
            <a:off x="549667" y="3681242"/>
            <a:ext cx="11604173" cy="1109343"/>
          </a:xfrm>
          <a:prstGeom prst="rect">
            <a:avLst/>
          </a:prstGeom>
          <a:noFill/>
        </p:spPr>
        <p:txBody>
          <a:bodyPr wrap="square">
            <a:spAutoFit/>
          </a:bodyPr>
          <a:lstStyle/>
          <a:p>
            <a:pPr>
              <a:lnSpc>
                <a:spcPct val="107000"/>
              </a:lnSpc>
              <a:spcAft>
                <a:spcPts val="800"/>
              </a:spcAft>
              <a:buNone/>
            </a:pPr>
            <a:r>
              <a:rPr lang="es-ES" sz="1900" dirty="0">
                <a:solidFill>
                  <a:srgbClr val="FF0000"/>
                </a:solidFill>
                <a:latin typeface="Century Gothic"/>
              </a:rPr>
              <a:t>Si, atributo definido por la Dirección de Internacionalización (Atributo = COIL)</a:t>
            </a:r>
          </a:p>
          <a:p>
            <a:pPr>
              <a:lnSpc>
                <a:spcPct val="107000"/>
              </a:lnSpc>
              <a:spcAft>
                <a:spcPts val="800"/>
              </a:spcAft>
              <a:buNone/>
            </a:pPr>
            <a:r>
              <a:rPr lang="es-ES" sz="1900" dirty="0">
                <a:solidFill>
                  <a:srgbClr val="FF0000"/>
                </a:solidFill>
                <a:latin typeface="Century Gothic"/>
              </a:rPr>
              <a:t>TAREA VA: Revisar con Yadira cómo han pensado en gestionar esto a nivel Universidad. ¿Ellos los reportan? ¿Se pueden crear 2 atributos COIL Nacional/Internacional?</a:t>
            </a:r>
          </a:p>
        </p:txBody>
      </p:sp>
      <p:sp>
        <p:nvSpPr>
          <p:cNvPr id="14" name="CuadroTexto 13">
            <a:extLst>
              <a:ext uri="{FF2B5EF4-FFF2-40B4-BE49-F238E27FC236}">
                <a16:creationId xmlns:a16="http://schemas.microsoft.com/office/drawing/2014/main" id="{F74BA4E0-1F34-11CC-5DB6-5351C6E8618E}"/>
              </a:ext>
            </a:extLst>
          </p:cNvPr>
          <p:cNvSpPr txBox="1"/>
          <p:nvPr/>
        </p:nvSpPr>
        <p:spPr>
          <a:xfrm>
            <a:off x="549668" y="4956377"/>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0FF29272-6938-702D-E1D0-225CD7D8DAF1}"/>
              </a:ext>
            </a:extLst>
          </p:cNvPr>
          <p:cNvSpPr txBox="1"/>
          <p:nvPr/>
        </p:nvSpPr>
        <p:spPr>
          <a:xfrm>
            <a:off x="549667" y="5367812"/>
            <a:ext cx="11500758" cy="734817"/>
          </a:xfrm>
          <a:prstGeom prst="rect">
            <a:avLst/>
          </a:prstGeom>
          <a:noFill/>
        </p:spPr>
        <p:txBody>
          <a:bodyPr wrap="square">
            <a:spAutoFit/>
          </a:bodyPr>
          <a:lstStyle/>
          <a:p>
            <a:pPr algn="just">
              <a:lnSpc>
                <a:spcPct val="115000"/>
              </a:lnSpc>
              <a:spcAft>
                <a:spcPts val="800"/>
              </a:spcAft>
            </a:pPr>
            <a:r>
              <a:rPr lang="es-ES" sz="1900" dirty="0">
                <a:solidFill>
                  <a:schemeClr val="tx1"/>
                </a:solidFill>
                <a:latin typeface="Century Gothic"/>
              </a:rPr>
              <a:t>Experiencia validada en Banner. El Requisito de Internacionalización de Ingeniería quedará OK automáticamente, sin que el estudiante deba realizar ninguna acción. </a:t>
            </a:r>
            <a:endParaRPr lang="es-CO" sz="1900" dirty="0">
              <a:solidFill>
                <a:schemeClr val="tx1"/>
              </a:solidFill>
              <a:latin typeface="Century Gothic"/>
            </a:endParaRPr>
          </a:p>
        </p:txBody>
      </p:sp>
    </p:spTree>
    <p:extLst>
      <p:ext uri="{BB962C8B-B14F-4D97-AF65-F5344CB8AC3E}">
        <p14:creationId xmlns:p14="http://schemas.microsoft.com/office/powerpoint/2010/main" val="188492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C0EDA-E557-1452-DF72-2693A32127C5}"/>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4AA8EC3A-01FA-1A89-6F95-A2A6D07F88BA}"/>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2400" b="1" dirty="0">
                <a:solidFill>
                  <a:srgbClr val="002060"/>
                </a:solidFill>
              </a:rPr>
              <a:t>13. </a:t>
            </a:r>
            <a:r>
              <a:rPr lang="es-ES" sz="2400" b="1" dirty="0">
                <a:solidFill>
                  <a:srgbClr val="002060"/>
                </a:solidFill>
              </a:rPr>
              <a:t>Representación de UNIANDES en un Evento Académico Internacional</a:t>
            </a:r>
            <a:endParaRPr lang="es-CO" sz="2400" b="1" dirty="0">
              <a:solidFill>
                <a:srgbClr val="002060"/>
              </a:solidFill>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D9E532B6-AA48-8E70-611F-38994259AFED}"/>
              </a:ext>
            </a:extLst>
          </p:cNvPr>
          <p:cNvSpPr txBox="1"/>
          <p:nvPr/>
        </p:nvSpPr>
        <p:spPr>
          <a:xfrm>
            <a:off x="605821" y="874159"/>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8014386F-FBF7-1951-79A0-DE990F537DCD}"/>
              </a:ext>
            </a:extLst>
          </p:cNvPr>
          <p:cNvSpPr txBox="1"/>
          <p:nvPr/>
        </p:nvSpPr>
        <p:spPr>
          <a:xfrm>
            <a:off x="638478" y="1220050"/>
            <a:ext cx="10841313" cy="969496"/>
          </a:xfrm>
          <a:prstGeom prst="rect">
            <a:avLst/>
          </a:prstGeom>
          <a:noFill/>
        </p:spPr>
        <p:txBody>
          <a:bodyPr wrap="square">
            <a:spAutoFit/>
          </a:bodyPr>
          <a:lstStyle/>
          <a:p>
            <a:pPr algn="just"/>
            <a:r>
              <a:rPr lang="es-ES" sz="1900" dirty="0">
                <a:solidFill>
                  <a:schemeClr val="tx1"/>
                </a:solidFill>
                <a:latin typeface="Century Gothic"/>
              </a:rPr>
              <a:t>Experiencia que permite a los estudiantes </a:t>
            </a:r>
            <a:r>
              <a:rPr lang="es-ES" sz="1900" b="1" dirty="0">
                <a:solidFill>
                  <a:schemeClr val="tx1"/>
                </a:solidFill>
                <a:latin typeface="Century Gothic"/>
              </a:rPr>
              <a:t>representar presencialmente a Uniandes en un evento académico internacional avalado por la Facultad</a:t>
            </a:r>
            <a:r>
              <a:rPr lang="es-ES" sz="1900" dirty="0">
                <a:solidFill>
                  <a:schemeClr val="tx1"/>
                </a:solidFill>
                <a:latin typeface="Century Gothic"/>
              </a:rPr>
              <a:t>, donde demuestran sus conocimientos, habilidades y capacidad para destacar en escenarios globales.</a:t>
            </a:r>
            <a:endParaRPr lang="es-CO" sz="1900" dirty="0">
              <a:solidFill>
                <a:schemeClr val="tx1"/>
              </a:solidFill>
              <a:latin typeface="Century Gothic"/>
            </a:endParaRPr>
          </a:p>
        </p:txBody>
      </p:sp>
      <p:sp>
        <p:nvSpPr>
          <p:cNvPr id="8" name="CuadroTexto 7">
            <a:extLst>
              <a:ext uri="{FF2B5EF4-FFF2-40B4-BE49-F238E27FC236}">
                <a16:creationId xmlns:a16="http://schemas.microsoft.com/office/drawing/2014/main" id="{A3EA2B12-F2E9-F3F7-F825-8E86C28D4477}"/>
              </a:ext>
            </a:extLst>
          </p:cNvPr>
          <p:cNvSpPr txBox="1"/>
          <p:nvPr/>
        </p:nvSpPr>
        <p:spPr>
          <a:xfrm>
            <a:off x="651198" y="2300890"/>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205DEDDF-BA98-1A7C-04F5-BE8CCC816016}"/>
              </a:ext>
            </a:extLst>
          </p:cNvPr>
          <p:cNvSpPr txBox="1"/>
          <p:nvPr/>
        </p:nvSpPr>
        <p:spPr>
          <a:xfrm>
            <a:off x="662083" y="2677372"/>
            <a:ext cx="8273144" cy="384721"/>
          </a:xfrm>
          <a:prstGeom prst="rect">
            <a:avLst/>
          </a:prstGeom>
          <a:noFill/>
        </p:spPr>
        <p:txBody>
          <a:bodyPr wrap="square">
            <a:spAutoFit/>
          </a:bodyPr>
          <a:lstStyle/>
          <a:p>
            <a:r>
              <a:rPr lang="es-ES" sz="1900" dirty="0">
                <a:solidFill>
                  <a:schemeClr val="tx1"/>
                </a:solidFill>
                <a:latin typeface="Century Gothic"/>
              </a:rPr>
              <a:t>Solo válida si es liderada o avalada por la </a:t>
            </a:r>
            <a:r>
              <a:rPr lang="es-ES" sz="1900" b="1" dirty="0">
                <a:solidFill>
                  <a:schemeClr val="tx1"/>
                </a:solidFill>
                <a:latin typeface="Century Gothic"/>
              </a:rPr>
              <a:t>Facultad de Ingeniería</a:t>
            </a:r>
            <a:r>
              <a:rPr lang="es-ES" sz="1900" b="1" dirty="0"/>
              <a:t>.</a:t>
            </a:r>
            <a:endParaRPr lang="es-CO" sz="1900" b="1" dirty="0"/>
          </a:p>
        </p:txBody>
      </p:sp>
      <p:sp>
        <p:nvSpPr>
          <p:cNvPr id="11" name="CuadroTexto 10">
            <a:extLst>
              <a:ext uri="{FF2B5EF4-FFF2-40B4-BE49-F238E27FC236}">
                <a16:creationId xmlns:a16="http://schemas.microsoft.com/office/drawing/2014/main" id="{7B61C373-BB0F-A44B-827D-152ED550488B}"/>
              </a:ext>
            </a:extLst>
          </p:cNvPr>
          <p:cNvSpPr txBox="1"/>
          <p:nvPr/>
        </p:nvSpPr>
        <p:spPr>
          <a:xfrm>
            <a:off x="611319" y="3203990"/>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90CBB045-E162-E803-3DEA-8E26F6762050}"/>
              </a:ext>
            </a:extLst>
          </p:cNvPr>
          <p:cNvSpPr txBox="1"/>
          <p:nvPr/>
        </p:nvSpPr>
        <p:spPr>
          <a:xfrm>
            <a:off x="676633" y="3624820"/>
            <a:ext cx="11440889" cy="380873"/>
          </a:xfrm>
          <a:prstGeom prst="rect">
            <a:avLst/>
          </a:prstGeom>
          <a:noFill/>
        </p:spPr>
        <p:txBody>
          <a:bodyPr wrap="square">
            <a:spAutoFit/>
          </a:bodyPr>
          <a:lstStyle/>
          <a:p>
            <a:pPr>
              <a:lnSpc>
                <a:spcPct val="107000"/>
              </a:lnSpc>
              <a:spcAft>
                <a:spcPts val="800"/>
              </a:spcAft>
              <a:buNone/>
            </a:pPr>
            <a:r>
              <a:rPr lang="es-ES" sz="1900" dirty="0">
                <a:solidFill>
                  <a:schemeClr val="tx1"/>
                </a:solidFill>
                <a:latin typeface="Century Gothic"/>
              </a:rPr>
              <a:t>No tiene código asociado.</a:t>
            </a:r>
            <a:endParaRPr lang="es-CO" sz="1900" b="1" dirty="0">
              <a:solidFill>
                <a:srgbClr val="FF0000"/>
              </a:solidFill>
              <a:latin typeface="Century Gothic"/>
            </a:endParaRPr>
          </a:p>
        </p:txBody>
      </p:sp>
      <p:sp>
        <p:nvSpPr>
          <p:cNvPr id="14" name="CuadroTexto 13">
            <a:extLst>
              <a:ext uri="{FF2B5EF4-FFF2-40B4-BE49-F238E27FC236}">
                <a16:creationId xmlns:a16="http://schemas.microsoft.com/office/drawing/2014/main" id="{ED589FFE-78AF-2C4B-D097-0309787DA99C}"/>
              </a:ext>
            </a:extLst>
          </p:cNvPr>
          <p:cNvSpPr txBox="1"/>
          <p:nvPr/>
        </p:nvSpPr>
        <p:spPr>
          <a:xfrm>
            <a:off x="671137" y="4121802"/>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F4E28EAB-859D-A5C7-59D5-B6B986FA651B}"/>
              </a:ext>
            </a:extLst>
          </p:cNvPr>
          <p:cNvSpPr txBox="1"/>
          <p:nvPr/>
        </p:nvSpPr>
        <p:spPr>
          <a:xfrm>
            <a:off x="671138" y="4541155"/>
            <a:ext cx="10908244" cy="2079800"/>
          </a:xfrm>
          <a:prstGeom prst="rect">
            <a:avLst/>
          </a:prstGeom>
          <a:noFill/>
        </p:spPr>
        <p:txBody>
          <a:bodyPr wrap="square">
            <a:spAutoFit/>
          </a:bodyPr>
          <a:lstStyle/>
          <a:p>
            <a:pPr algn="just">
              <a:lnSpc>
                <a:spcPct val="115000"/>
              </a:lnSpc>
              <a:spcAft>
                <a:spcPts val="800"/>
              </a:spcAft>
            </a:pPr>
            <a:r>
              <a:rPr lang="es-ES" sz="1900" dirty="0">
                <a:solidFill>
                  <a:schemeClr val="tx1"/>
                </a:solidFill>
                <a:latin typeface="Century Gothic"/>
              </a:rPr>
              <a:t>Se considera evento académico internacional válido aquel autorizado por el Comité de Coordinadores mediante permiso de salida. En dicho permiso se indicará si la actividad aplica para cumplimento del Requisito de Internacionalización. Tras completarla, </a:t>
            </a:r>
            <a:r>
              <a:rPr lang="es-ES" sz="1900" b="1" dirty="0">
                <a:solidFill>
                  <a:schemeClr val="tx1"/>
                </a:solidFill>
                <a:latin typeface="Century Gothic"/>
              </a:rPr>
              <a:t>el estudiante deberá enviar la solicitud a través de “</a:t>
            </a:r>
            <a:r>
              <a:rPr lang="es-ES" sz="1900" b="1" i="1" dirty="0">
                <a:solidFill>
                  <a:schemeClr val="tx1"/>
                </a:solidFill>
                <a:latin typeface="Century Gothic"/>
              </a:rPr>
              <a:t>Mis Solicitudes</a:t>
            </a:r>
            <a:r>
              <a:rPr lang="es-ES" sz="1900" b="1" dirty="0">
                <a:solidFill>
                  <a:schemeClr val="tx1"/>
                </a:solidFill>
                <a:latin typeface="Century Gothic"/>
              </a:rPr>
              <a:t>”, </a:t>
            </a:r>
            <a:r>
              <a:rPr lang="es-ES" sz="1900" dirty="0">
                <a:solidFill>
                  <a:schemeClr val="tx1"/>
                </a:solidFill>
                <a:latin typeface="Century Gothic"/>
              </a:rPr>
              <a:t>adjuntando el permiso de salida y el certificado de participación. Si procede, se le asignará el Examen Internacional </a:t>
            </a:r>
            <a:r>
              <a:rPr lang="es-ES" sz="1900" dirty="0">
                <a:solidFill>
                  <a:schemeClr val="accent4"/>
                </a:solidFill>
                <a:latin typeface="Century Gothic"/>
              </a:rPr>
              <a:t>“</a:t>
            </a:r>
            <a:r>
              <a:rPr lang="es-CO" sz="1900" i="1" dirty="0">
                <a:solidFill>
                  <a:schemeClr val="accent4"/>
                </a:solidFill>
                <a:latin typeface="Century Gothic"/>
              </a:rPr>
              <a:t>RINTER</a:t>
            </a:r>
            <a:r>
              <a:rPr lang="es-ES" sz="1900" i="1" dirty="0">
                <a:solidFill>
                  <a:schemeClr val="accent4"/>
                </a:solidFill>
                <a:latin typeface="Century Gothic"/>
              </a:rPr>
              <a:t> – </a:t>
            </a:r>
            <a:r>
              <a:rPr lang="es-CO" sz="1900" i="1" dirty="0">
                <a:solidFill>
                  <a:schemeClr val="accent4"/>
                </a:solidFill>
                <a:latin typeface="Century Gothic"/>
              </a:rPr>
              <a:t>Req. Inter. Ing”. Puntaje de Examen (REPRESENTACION). </a:t>
            </a:r>
            <a:endParaRPr lang="es-CO" sz="1900" dirty="0">
              <a:solidFill>
                <a:schemeClr val="tx1"/>
              </a:solidFill>
              <a:highlight>
                <a:srgbClr val="FFFF00"/>
              </a:highlight>
              <a:latin typeface="Century Gothic"/>
            </a:endParaRPr>
          </a:p>
        </p:txBody>
      </p:sp>
    </p:spTree>
    <p:extLst>
      <p:ext uri="{BB962C8B-B14F-4D97-AF65-F5344CB8AC3E}">
        <p14:creationId xmlns:p14="http://schemas.microsoft.com/office/powerpoint/2010/main" val="23792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0F33-78DF-609D-1746-F9B6777507B3}"/>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B3B039CC-4A77-E0A2-7C75-1916C61C5DE7}"/>
              </a:ext>
            </a:extLst>
          </p:cNvPr>
          <p:cNvSpPr/>
          <p:nvPr/>
        </p:nvSpPr>
        <p:spPr>
          <a:xfrm>
            <a:off x="0" y="-1"/>
            <a:ext cx="12192000" cy="812957"/>
          </a:xfrm>
          <a:prstGeom prst="rect">
            <a:avLst/>
          </a:prstGeom>
          <a:solidFill>
            <a:srgbClr val="D9E5F8"/>
          </a:solidFill>
          <a:ln>
            <a:noFill/>
          </a:ln>
        </p:spPr>
        <p:txBody>
          <a:bodyPr spcFirstLastPara="1" wrap="square" lIns="91425" tIns="45700" rIns="91425" bIns="45700" anchor="t" anchorCtr="0">
            <a:noAutofit/>
          </a:bodyPr>
          <a:lstStyle/>
          <a:p>
            <a:pPr algn="ctr"/>
            <a:r>
              <a:rPr lang="es-CO" sz="2400" b="1" dirty="0">
                <a:solidFill>
                  <a:srgbClr val="002060"/>
                </a:solidFill>
              </a:rPr>
              <a:t>14. </a:t>
            </a:r>
            <a:r>
              <a:rPr lang="es-ES" sz="2400" b="1" dirty="0">
                <a:solidFill>
                  <a:srgbClr val="002060"/>
                </a:solidFill>
              </a:rPr>
              <a:t>Anfitrión (mínimo 40h) de estudiantes en intercambio, visitas y/o eventos internacionales en UNIANDES</a:t>
            </a:r>
            <a:endParaRPr lang="es-CO" sz="2400" b="1" dirty="0">
              <a:solidFill>
                <a:srgbClr val="002060"/>
              </a:solidFill>
            </a:endParaRPr>
          </a:p>
        </p:txBody>
      </p:sp>
      <p:sp>
        <p:nvSpPr>
          <p:cNvPr id="3" name="CuadroTexto 2">
            <a:extLst>
              <a:ext uri="{FF2B5EF4-FFF2-40B4-BE49-F238E27FC236}">
                <a16:creationId xmlns:a16="http://schemas.microsoft.com/office/drawing/2014/main" id="{FAE97BE3-F5EE-00BA-8290-5A8FD805A0DA}"/>
              </a:ext>
            </a:extLst>
          </p:cNvPr>
          <p:cNvSpPr txBox="1"/>
          <p:nvPr/>
        </p:nvSpPr>
        <p:spPr>
          <a:xfrm>
            <a:off x="478966" y="863043"/>
            <a:ext cx="6096000" cy="369332"/>
          </a:xfrm>
          <a:prstGeom prst="rect">
            <a:avLst/>
          </a:prstGeom>
          <a:noFill/>
        </p:spPr>
        <p:txBody>
          <a:bodyPr wrap="square">
            <a:spAutoFit/>
          </a:bodyPr>
          <a:lstStyle/>
          <a:p>
            <a:r>
              <a:rPr lang="es-ES" sz="1800" b="1" noProof="0" dirty="0">
                <a:solidFill>
                  <a:schemeClr val="accent5">
                    <a:lumMod val="60000"/>
                    <a:lumOff val="40000"/>
                  </a:schemeClr>
                </a:solidFill>
                <a:latin typeface="Century Gothic"/>
                <a:cs typeface="Century Gothic"/>
              </a:rPr>
              <a:t>¿Qué es?</a:t>
            </a:r>
            <a:endParaRPr lang="es-CO" sz="18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99C5A756-B86A-AFAB-EDAC-7929BA42A991}"/>
              </a:ext>
            </a:extLst>
          </p:cNvPr>
          <p:cNvSpPr txBox="1"/>
          <p:nvPr/>
        </p:nvSpPr>
        <p:spPr>
          <a:xfrm>
            <a:off x="513399" y="1199720"/>
            <a:ext cx="11484431" cy="2031325"/>
          </a:xfrm>
          <a:prstGeom prst="rect">
            <a:avLst/>
          </a:prstGeom>
          <a:noFill/>
        </p:spPr>
        <p:txBody>
          <a:bodyPr wrap="square">
            <a:spAutoFit/>
          </a:bodyPr>
          <a:lstStyle/>
          <a:p>
            <a:pPr algn="just"/>
            <a:r>
              <a:rPr lang="es-ES" sz="1800" dirty="0">
                <a:solidFill>
                  <a:schemeClr val="tx1"/>
                </a:solidFill>
                <a:latin typeface="Century Gothic"/>
              </a:rPr>
              <a:t>Experiencia que permite a los estudiantes de Uniandes </a:t>
            </a:r>
            <a:r>
              <a:rPr lang="es-ES" sz="1800" b="1" dirty="0">
                <a:solidFill>
                  <a:schemeClr val="tx1"/>
                </a:solidFill>
                <a:latin typeface="Century Gothic"/>
              </a:rPr>
              <a:t>ser anfitriones de 1) estudiantes en intercambio, de 2) visitas y/o 3) eventos internacionales en Uniandes, </a:t>
            </a:r>
            <a:r>
              <a:rPr lang="es-ES" sz="1800" dirty="0">
                <a:solidFill>
                  <a:schemeClr val="tx1"/>
                </a:solidFill>
                <a:latin typeface="Century Gothic"/>
              </a:rPr>
              <a:t>desarrollando habilidades de comunicación intercultural y respeto por otras culturas y creencias.</a:t>
            </a:r>
          </a:p>
          <a:p>
            <a:pPr algn="just"/>
            <a:endParaRPr lang="es-ES" sz="1800" dirty="0">
              <a:solidFill>
                <a:schemeClr val="tx1"/>
              </a:solidFill>
              <a:latin typeface="Century Gothic"/>
            </a:endParaRPr>
          </a:p>
          <a:p>
            <a:pPr algn="just"/>
            <a:r>
              <a:rPr lang="es-ES" sz="1800" dirty="0">
                <a:solidFill>
                  <a:schemeClr val="tx1"/>
                </a:solidFill>
                <a:latin typeface="Century Gothic"/>
              </a:rPr>
              <a:t>SOLO podrán ser actividades internacionales avaladas por la Dirección de Internacionalización (DI) o por la Vicedecanatura Académica (VA). </a:t>
            </a:r>
          </a:p>
          <a:p>
            <a:pPr algn="just"/>
            <a:endParaRPr lang="es-CO" sz="1800" dirty="0">
              <a:solidFill>
                <a:schemeClr val="tx1"/>
              </a:solidFill>
              <a:latin typeface="Century Gothic"/>
            </a:endParaRPr>
          </a:p>
        </p:txBody>
      </p:sp>
      <p:sp>
        <p:nvSpPr>
          <p:cNvPr id="8" name="CuadroTexto 7">
            <a:extLst>
              <a:ext uri="{FF2B5EF4-FFF2-40B4-BE49-F238E27FC236}">
                <a16:creationId xmlns:a16="http://schemas.microsoft.com/office/drawing/2014/main" id="{65C04F94-5C05-B6C1-18E7-8941C578D747}"/>
              </a:ext>
            </a:extLst>
          </p:cNvPr>
          <p:cNvSpPr txBox="1"/>
          <p:nvPr/>
        </p:nvSpPr>
        <p:spPr>
          <a:xfrm>
            <a:off x="542337" y="3041368"/>
            <a:ext cx="6096000" cy="369332"/>
          </a:xfrm>
          <a:prstGeom prst="rect">
            <a:avLst/>
          </a:prstGeom>
          <a:noFill/>
        </p:spPr>
        <p:txBody>
          <a:bodyPr wrap="square">
            <a:spAutoFit/>
          </a:bodyPr>
          <a:lstStyle/>
          <a:p>
            <a:r>
              <a:rPr lang="es-CO" sz="18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D36167ED-0754-870A-0E17-3D72CB690C64}"/>
              </a:ext>
            </a:extLst>
          </p:cNvPr>
          <p:cNvSpPr txBox="1"/>
          <p:nvPr/>
        </p:nvSpPr>
        <p:spPr>
          <a:xfrm>
            <a:off x="542337" y="3382866"/>
            <a:ext cx="8273144" cy="369332"/>
          </a:xfrm>
          <a:prstGeom prst="rect">
            <a:avLst/>
          </a:prstGeom>
          <a:noFill/>
        </p:spPr>
        <p:txBody>
          <a:bodyPr wrap="square">
            <a:spAutoFit/>
          </a:bodyPr>
          <a:lstStyle/>
          <a:p>
            <a:r>
              <a:rPr lang="es-ES" sz="1800" dirty="0">
                <a:solidFill>
                  <a:schemeClr val="tx1"/>
                </a:solidFill>
                <a:latin typeface="Century Gothic"/>
              </a:rPr>
              <a:t>Solo válida si es liderada o avalada por la </a:t>
            </a:r>
            <a:r>
              <a:rPr lang="es-ES" sz="1800" b="1" dirty="0">
                <a:solidFill>
                  <a:schemeClr val="tx1"/>
                </a:solidFill>
                <a:latin typeface="Century Gothic"/>
              </a:rPr>
              <a:t>Facultad de Ingeniería</a:t>
            </a:r>
            <a:r>
              <a:rPr lang="es-ES" sz="1800" dirty="0"/>
              <a:t>.</a:t>
            </a:r>
            <a:endParaRPr lang="es-CO" sz="1800" dirty="0"/>
          </a:p>
        </p:txBody>
      </p:sp>
      <p:sp>
        <p:nvSpPr>
          <p:cNvPr id="11" name="CuadroTexto 10">
            <a:extLst>
              <a:ext uri="{FF2B5EF4-FFF2-40B4-BE49-F238E27FC236}">
                <a16:creationId xmlns:a16="http://schemas.microsoft.com/office/drawing/2014/main" id="{58A7AAD9-90EE-104D-B3D2-240B957DABFD}"/>
              </a:ext>
            </a:extLst>
          </p:cNvPr>
          <p:cNvSpPr txBox="1"/>
          <p:nvPr/>
        </p:nvSpPr>
        <p:spPr>
          <a:xfrm>
            <a:off x="497072" y="3870831"/>
            <a:ext cx="10112831" cy="369332"/>
          </a:xfrm>
          <a:prstGeom prst="rect">
            <a:avLst/>
          </a:prstGeom>
          <a:noFill/>
        </p:spPr>
        <p:txBody>
          <a:bodyPr wrap="square">
            <a:spAutoFit/>
          </a:bodyPr>
          <a:lstStyle/>
          <a:p>
            <a:r>
              <a:rPr lang="es-ES" sz="1800" b="1" dirty="0">
                <a:solidFill>
                  <a:schemeClr val="accent5">
                    <a:lumMod val="60000"/>
                    <a:lumOff val="40000"/>
                  </a:schemeClr>
                </a:solidFill>
                <a:latin typeface="Century Gothic"/>
              </a:rPr>
              <a:t>¿Tiene un atributo/código asociado directamente con la experiencia?</a:t>
            </a:r>
            <a:endParaRPr lang="es-CO" sz="18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6E4D2873-48DF-9539-C3AF-1AC65F828132}"/>
              </a:ext>
            </a:extLst>
          </p:cNvPr>
          <p:cNvSpPr txBox="1"/>
          <p:nvPr/>
        </p:nvSpPr>
        <p:spPr>
          <a:xfrm>
            <a:off x="551390" y="4237017"/>
            <a:ext cx="11440889" cy="365869"/>
          </a:xfrm>
          <a:prstGeom prst="rect">
            <a:avLst/>
          </a:prstGeom>
          <a:noFill/>
        </p:spPr>
        <p:txBody>
          <a:bodyPr wrap="square">
            <a:spAutoFit/>
          </a:bodyPr>
          <a:lstStyle/>
          <a:p>
            <a:pPr>
              <a:lnSpc>
                <a:spcPct val="107000"/>
              </a:lnSpc>
              <a:spcAft>
                <a:spcPts val="800"/>
              </a:spcAft>
              <a:buNone/>
            </a:pPr>
            <a:r>
              <a:rPr lang="es-ES" sz="1800" dirty="0">
                <a:solidFill>
                  <a:schemeClr val="tx1"/>
                </a:solidFill>
                <a:latin typeface="Century Gothic"/>
              </a:rPr>
              <a:t>No tiene código asociado.</a:t>
            </a:r>
          </a:p>
        </p:txBody>
      </p:sp>
      <p:sp>
        <p:nvSpPr>
          <p:cNvPr id="14" name="CuadroTexto 13">
            <a:extLst>
              <a:ext uri="{FF2B5EF4-FFF2-40B4-BE49-F238E27FC236}">
                <a16:creationId xmlns:a16="http://schemas.microsoft.com/office/drawing/2014/main" id="{EB4FEE95-884D-4D57-43EC-FD40E00843F8}"/>
              </a:ext>
            </a:extLst>
          </p:cNvPr>
          <p:cNvSpPr txBox="1"/>
          <p:nvPr/>
        </p:nvSpPr>
        <p:spPr>
          <a:xfrm>
            <a:off x="513399" y="4650018"/>
            <a:ext cx="10112831" cy="369332"/>
          </a:xfrm>
          <a:prstGeom prst="rect">
            <a:avLst/>
          </a:prstGeom>
          <a:noFill/>
        </p:spPr>
        <p:txBody>
          <a:bodyPr wrap="square">
            <a:spAutoFit/>
          </a:bodyPr>
          <a:lstStyle/>
          <a:p>
            <a:r>
              <a:rPr lang="es-ES" sz="1800" b="1" dirty="0">
                <a:solidFill>
                  <a:schemeClr val="accent5">
                    <a:lumMod val="60000"/>
                    <a:lumOff val="40000"/>
                  </a:schemeClr>
                </a:solidFill>
                <a:latin typeface="Century Gothic"/>
              </a:rPr>
              <a:t>Aplicación:</a:t>
            </a:r>
            <a:endParaRPr lang="es-CO" sz="18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16C214FA-DE5B-E154-496A-F8D06C190F4B}"/>
              </a:ext>
            </a:extLst>
          </p:cNvPr>
          <p:cNvSpPr txBox="1"/>
          <p:nvPr/>
        </p:nvSpPr>
        <p:spPr>
          <a:xfrm>
            <a:off x="513399" y="4997528"/>
            <a:ext cx="11500758" cy="1672766"/>
          </a:xfrm>
          <a:prstGeom prst="rect">
            <a:avLst/>
          </a:prstGeom>
          <a:noFill/>
        </p:spPr>
        <p:txBody>
          <a:bodyPr wrap="square">
            <a:spAutoFit/>
          </a:bodyPr>
          <a:lstStyle/>
          <a:p>
            <a:pPr algn="just">
              <a:lnSpc>
                <a:spcPct val="115000"/>
              </a:lnSpc>
              <a:spcAft>
                <a:spcPts val="800"/>
              </a:spcAft>
            </a:pPr>
            <a:r>
              <a:rPr lang="es-ES" sz="1800" dirty="0">
                <a:solidFill>
                  <a:schemeClr val="tx1"/>
                </a:solidFill>
                <a:latin typeface="Century Gothic"/>
              </a:rPr>
              <a:t>La DI o la VA emiten una carta/correo que indique: 1) el nombre de la actividad internacional, 2) el profesor o persona a cargo y 3) el número de horas en las que participó el estudiante. </a:t>
            </a:r>
            <a:r>
              <a:rPr lang="es-ES" sz="1800" b="1" dirty="0">
                <a:solidFill>
                  <a:schemeClr val="tx1"/>
                </a:solidFill>
                <a:latin typeface="Century Gothic"/>
              </a:rPr>
              <a:t>El estudiante deberá realizar su solicitud en la plataforma “</a:t>
            </a:r>
            <a:r>
              <a:rPr lang="es-ES" sz="1800" b="1" i="1" dirty="0">
                <a:solidFill>
                  <a:schemeClr val="tx1"/>
                </a:solidFill>
                <a:latin typeface="Century Gothic"/>
              </a:rPr>
              <a:t>Mis Solicitudes</a:t>
            </a:r>
            <a:r>
              <a:rPr lang="es-ES" sz="1800" b="1" dirty="0">
                <a:solidFill>
                  <a:schemeClr val="tx1"/>
                </a:solidFill>
                <a:latin typeface="Century Gothic"/>
              </a:rPr>
              <a:t>” </a:t>
            </a:r>
            <a:r>
              <a:rPr lang="es-ES" sz="1800" dirty="0">
                <a:solidFill>
                  <a:schemeClr val="tx1"/>
                </a:solidFill>
                <a:latin typeface="Century Gothic"/>
              </a:rPr>
              <a:t>y adjuntar este documento y los necesarios hasta completar 40 horas. Si la solicitud es aprobada, se le asignará el Examen Internacional </a:t>
            </a:r>
            <a:r>
              <a:rPr lang="es-ES" sz="1800" dirty="0">
                <a:solidFill>
                  <a:schemeClr val="accent4"/>
                </a:solidFill>
                <a:latin typeface="Century Gothic"/>
              </a:rPr>
              <a:t>“</a:t>
            </a:r>
            <a:r>
              <a:rPr lang="es-CO" sz="1800" i="1" dirty="0">
                <a:solidFill>
                  <a:schemeClr val="accent4"/>
                </a:solidFill>
                <a:latin typeface="Century Gothic"/>
              </a:rPr>
              <a:t>RINTER</a:t>
            </a:r>
            <a:r>
              <a:rPr lang="es-ES" sz="1800" i="1" dirty="0">
                <a:solidFill>
                  <a:schemeClr val="accent4"/>
                </a:solidFill>
                <a:latin typeface="Century Gothic"/>
              </a:rPr>
              <a:t> – </a:t>
            </a:r>
            <a:r>
              <a:rPr lang="es-CO" sz="1800" i="1" dirty="0">
                <a:solidFill>
                  <a:schemeClr val="accent4"/>
                </a:solidFill>
                <a:latin typeface="Century Gothic"/>
              </a:rPr>
              <a:t>Req. Inter. Ing”. Puntaje de Examen (ANFITRION). </a:t>
            </a:r>
            <a:endParaRPr lang="es-CO" sz="1800" dirty="0">
              <a:solidFill>
                <a:schemeClr val="tx1"/>
              </a:solidFill>
              <a:highlight>
                <a:srgbClr val="FFFF00"/>
              </a:highlight>
              <a:latin typeface="Century Gothic"/>
            </a:endParaRPr>
          </a:p>
        </p:txBody>
      </p:sp>
    </p:spTree>
    <p:extLst>
      <p:ext uri="{BB962C8B-B14F-4D97-AF65-F5344CB8AC3E}">
        <p14:creationId xmlns:p14="http://schemas.microsoft.com/office/powerpoint/2010/main" val="87240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2EBD-2C5D-F78C-463A-D1F616FE8F8F}"/>
            </a:ext>
          </a:extLst>
        </p:cNvPr>
        <p:cNvGrpSpPr/>
        <p:nvPr/>
      </p:nvGrpSpPr>
      <p:grpSpPr>
        <a:xfrm>
          <a:off x="0" y="0"/>
          <a:ext cx="0" cy="0"/>
          <a:chOff x="0" y="0"/>
          <a:chExt cx="0" cy="0"/>
        </a:xfrm>
      </p:grpSpPr>
      <p:sp>
        <p:nvSpPr>
          <p:cNvPr id="3" name="CuadroTexto 4">
            <a:extLst>
              <a:ext uri="{FF2B5EF4-FFF2-40B4-BE49-F238E27FC236}">
                <a16:creationId xmlns:a16="http://schemas.microsoft.com/office/drawing/2014/main" id="{82273312-55FD-F2C5-47AD-19565DB11C94}"/>
              </a:ext>
            </a:extLst>
          </p:cNvPr>
          <p:cNvSpPr txBox="1"/>
          <p:nvPr/>
        </p:nvSpPr>
        <p:spPr>
          <a:xfrm>
            <a:off x="1056290" y="1309709"/>
            <a:ext cx="7837339" cy="2014911"/>
          </a:xfrm>
          <a:prstGeom prst="rect">
            <a:avLst/>
          </a:prstGeom>
          <a:noFill/>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5000"/>
              </a:lnSpc>
              <a:spcAft>
                <a:spcPts val="800"/>
              </a:spcAft>
              <a:buNone/>
            </a:pPr>
            <a:r>
              <a:rPr lang="es-CO" sz="3200" b="1" noProof="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Objetivo:</a:t>
            </a:r>
            <a:r>
              <a:rPr lang="es-CO" sz="3200" noProof="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800"/>
              </a:spcAft>
              <a:buNone/>
            </a:pPr>
            <a:r>
              <a:rPr lang="es-ES" b="1" dirty="0"/>
              <a:t>Integrar experiencias internacionales</a:t>
            </a:r>
            <a:r>
              <a:rPr lang="es-ES" dirty="0"/>
              <a:t> en la formación de los estudiantes de Ingeniería, promoviendo el desarrollo de </a:t>
            </a:r>
            <a:r>
              <a:rPr lang="es-ES" b="1" dirty="0"/>
              <a:t>habilidades interculturales</a:t>
            </a:r>
            <a:r>
              <a:rPr lang="es-ES" dirty="0"/>
              <a:t> que fortalezcan su </a:t>
            </a:r>
            <a:r>
              <a:rPr lang="es-ES" b="1" dirty="0"/>
              <a:t>visión global</a:t>
            </a:r>
            <a:r>
              <a:rPr lang="es-ES" dirty="0"/>
              <a:t> y su </a:t>
            </a:r>
            <a:r>
              <a:rPr lang="es-ES" b="1" dirty="0"/>
              <a:t>capacidad para desenvolverse en contextos profesionales diversos</a:t>
            </a:r>
            <a:r>
              <a:rPr lang="es-ES" dirty="0"/>
              <a:t>.</a:t>
            </a:r>
            <a:endParaRPr lang="es-CO" sz="24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9946A1F3-A187-8F54-244C-8722595E5054}"/>
              </a:ext>
            </a:extLst>
          </p:cNvPr>
          <p:cNvSpPr txBox="1"/>
          <p:nvPr/>
        </p:nvSpPr>
        <p:spPr>
          <a:xfrm>
            <a:off x="1056289" y="3929120"/>
            <a:ext cx="7837339" cy="2008370"/>
          </a:xfrm>
          <a:prstGeom prst="rect">
            <a:avLst/>
          </a:prstGeom>
          <a:noFill/>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5000"/>
              </a:lnSpc>
              <a:spcAft>
                <a:spcPts val="800"/>
              </a:spcAft>
              <a:buNone/>
            </a:pPr>
            <a:r>
              <a:rPr lang="es-CO" sz="3200" b="1" noProof="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Aplicación:</a:t>
            </a:r>
          </a:p>
          <a:p>
            <a:pPr algn="just">
              <a:lnSpc>
                <a:spcPct val="115000"/>
              </a:lnSpc>
              <a:spcAft>
                <a:spcPts val="800"/>
              </a:spcAft>
            </a:pPr>
            <a:r>
              <a:rPr lang="es-ES" dirty="0"/>
              <a:t>Aplica a todos los estudiantes que ingresen </a:t>
            </a:r>
            <a:r>
              <a:rPr lang="es-ES" b="1" dirty="0"/>
              <a:t>a un programa de pregrado de la Facultad de Ingeniería a partir del segundo semestre de 2025</a:t>
            </a:r>
            <a:r>
              <a:rPr lang="es-ES" dirty="0"/>
              <a:t>, independientemente de si han cursado o cursan otros programas en la misma Facultad o en la Universidad.</a:t>
            </a:r>
            <a:endParaRPr lang="es-CO" dirty="0"/>
          </a:p>
        </p:txBody>
      </p:sp>
      <p:sp>
        <p:nvSpPr>
          <p:cNvPr id="6" name="Google Shape;220;p27">
            <a:extLst>
              <a:ext uri="{FF2B5EF4-FFF2-40B4-BE49-F238E27FC236}">
                <a16:creationId xmlns:a16="http://schemas.microsoft.com/office/drawing/2014/main" id="{887A3A5C-1179-EF41-3636-1F2686A2E357}"/>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r>
              <a:rPr lang="es-CO" sz="4000" b="1" noProof="0" dirty="0">
                <a:solidFill>
                  <a:srgbClr val="000056"/>
                </a:solidFill>
                <a:latin typeface="+mj-lt"/>
                <a:cs typeface="Century Gothic"/>
              </a:rPr>
              <a:t>REQUISITO DE INTERNACIONALIZACIÓN</a:t>
            </a:r>
          </a:p>
          <a:p>
            <a:pPr algn="ctr"/>
            <a:endParaRPr lang="es-CO" sz="1400" b="1" noProof="0" dirty="0">
              <a:solidFill>
                <a:srgbClr val="000056"/>
              </a:solidFill>
              <a:latin typeface="Century Gothic"/>
              <a:cs typeface="Century Gothic"/>
            </a:endParaRPr>
          </a:p>
        </p:txBody>
      </p:sp>
      <p:pic>
        <p:nvPicPr>
          <p:cNvPr id="10" name="Gráfico 9" descr="Diana con relleno sólido">
            <a:extLst>
              <a:ext uri="{FF2B5EF4-FFF2-40B4-BE49-F238E27FC236}">
                <a16:creationId xmlns:a16="http://schemas.microsoft.com/office/drawing/2014/main" id="{0E2201BB-343F-8C2F-DDAE-62905C4553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3551" y="1651923"/>
            <a:ext cx="1702159" cy="1702159"/>
          </a:xfrm>
          <a:prstGeom prst="rect">
            <a:avLst/>
          </a:prstGeom>
        </p:spPr>
      </p:pic>
      <p:pic>
        <p:nvPicPr>
          <p:cNvPr id="15" name="Gráfico 14" descr="Niños contorno">
            <a:extLst>
              <a:ext uri="{FF2B5EF4-FFF2-40B4-BE49-F238E27FC236}">
                <a16:creationId xmlns:a16="http://schemas.microsoft.com/office/drawing/2014/main" id="{DDD4C92E-13CF-477B-C7A9-BDFF875CB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9430" y="3832331"/>
            <a:ext cx="2046875" cy="2046875"/>
          </a:xfrm>
          <a:prstGeom prst="rect">
            <a:avLst/>
          </a:prstGeom>
        </p:spPr>
      </p:pic>
    </p:spTree>
    <p:extLst>
      <p:ext uri="{BB962C8B-B14F-4D97-AF65-F5344CB8AC3E}">
        <p14:creationId xmlns:p14="http://schemas.microsoft.com/office/powerpoint/2010/main" val="1194036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391AE-742C-EAED-8E76-C6CF1A10C5D4}"/>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00E4B325-C6FB-532F-291E-2D18E681D7CC}"/>
              </a:ext>
            </a:extLst>
          </p:cNvPr>
          <p:cNvSpPr/>
          <p:nvPr/>
        </p:nvSpPr>
        <p:spPr>
          <a:xfrm>
            <a:off x="0" y="0"/>
            <a:ext cx="12224658" cy="860079"/>
          </a:xfrm>
          <a:prstGeom prst="rect">
            <a:avLst/>
          </a:prstGeom>
          <a:solidFill>
            <a:srgbClr val="D9E5F8"/>
          </a:solidFill>
          <a:ln>
            <a:noFill/>
          </a:ln>
        </p:spPr>
        <p:txBody>
          <a:bodyPr spcFirstLastPara="1" wrap="square" lIns="91425" tIns="45700" rIns="91425" bIns="45700" anchor="t" anchorCtr="0">
            <a:noAutofit/>
          </a:bodyPr>
          <a:lstStyle/>
          <a:p>
            <a:pPr algn="ctr"/>
            <a:r>
              <a:rPr lang="es-CO" sz="2400" b="1" dirty="0">
                <a:solidFill>
                  <a:srgbClr val="002060"/>
                </a:solidFill>
              </a:rPr>
              <a:t>15. </a:t>
            </a:r>
            <a:r>
              <a:rPr lang="es-ES" sz="2400" b="1" dirty="0">
                <a:solidFill>
                  <a:srgbClr val="002060"/>
                </a:solidFill>
              </a:rPr>
              <a:t>Cursos válidos pertenecientes a una de las opciones académicas ofrecidas por el Departamento de Lenguas y Cultura.</a:t>
            </a:r>
            <a:endParaRPr lang="es-CO" sz="2400" b="1" dirty="0">
              <a:solidFill>
                <a:srgbClr val="002060"/>
              </a:solidFill>
            </a:endParaRPr>
          </a:p>
        </p:txBody>
      </p:sp>
      <p:sp>
        <p:nvSpPr>
          <p:cNvPr id="3" name="CuadroTexto 2">
            <a:extLst>
              <a:ext uri="{FF2B5EF4-FFF2-40B4-BE49-F238E27FC236}">
                <a16:creationId xmlns:a16="http://schemas.microsoft.com/office/drawing/2014/main" id="{B07587C3-22DC-0092-E498-9C5C54157113}"/>
              </a:ext>
            </a:extLst>
          </p:cNvPr>
          <p:cNvSpPr txBox="1"/>
          <p:nvPr/>
        </p:nvSpPr>
        <p:spPr>
          <a:xfrm>
            <a:off x="420869" y="889407"/>
            <a:ext cx="6096000" cy="353943"/>
          </a:xfrm>
          <a:prstGeom prst="rect">
            <a:avLst/>
          </a:prstGeom>
          <a:noFill/>
        </p:spPr>
        <p:txBody>
          <a:bodyPr wrap="square">
            <a:spAutoFit/>
          </a:bodyPr>
          <a:lstStyle/>
          <a:p>
            <a:r>
              <a:rPr lang="es-ES" sz="1700" b="1" noProof="0" dirty="0">
                <a:solidFill>
                  <a:schemeClr val="accent5">
                    <a:lumMod val="60000"/>
                    <a:lumOff val="40000"/>
                  </a:schemeClr>
                </a:solidFill>
                <a:latin typeface="Century Gothic"/>
                <a:cs typeface="Century Gothic"/>
              </a:rPr>
              <a:t>¿Qué es?</a:t>
            </a:r>
            <a:endParaRPr lang="es-CO" sz="17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2C4BD2F3-FB84-EEEB-10A2-695EDF2EEEA7}"/>
              </a:ext>
            </a:extLst>
          </p:cNvPr>
          <p:cNvSpPr txBox="1"/>
          <p:nvPr/>
        </p:nvSpPr>
        <p:spPr>
          <a:xfrm>
            <a:off x="420869" y="1243715"/>
            <a:ext cx="11255832" cy="2554545"/>
          </a:xfrm>
          <a:prstGeom prst="rect">
            <a:avLst/>
          </a:prstGeom>
          <a:noFill/>
        </p:spPr>
        <p:txBody>
          <a:bodyPr wrap="square">
            <a:spAutoFit/>
          </a:bodyPr>
          <a:lstStyle/>
          <a:p>
            <a:pPr algn="just"/>
            <a:r>
              <a:rPr lang="es-ES" sz="1700" dirty="0">
                <a:solidFill>
                  <a:schemeClr val="tx1"/>
                </a:solidFill>
                <a:latin typeface="Century Gothic"/>
              </a:rPr>
              <a:t>Experiencia que permite a los estudiantes </a:t>
            </a:r>
            <a:r>
              <a:rPr lang="es-ES" sz="1700" b="1" dirty="0">
                <a:solidFill>
                  <a:schemeClr val="tx1"/>
                </a:solidFill>
                <a:latin typeface="Century Gothic"/>
              </a:rPr>
              <a:t>tomar al menos un curso </a:t>
            </a:r>
            <a:r>
              <a:rPr lang="es-ES" sz="1700" dirty="0">
                <a:solidFill>
                  <a:schemeClr val="tx1"/>
                </a:solidFill>
                <a:latin typeface="Century Gothic"/>
              </a:rPr>
              <a:t>de las opciones académicas ofrecidas por el Departamento de Lenguas y Cultura, con el fin de ampliar sus habilidades, explorar nuevas culturas y fortalecer su formación académica.</a:t>
            </a:r>
          </a:p>
          <a:p>
            <a:pPr algn="just"/>
            <a:endParaRPr lang="es-ES" sz="1800" dirty="0">
              <a:solidFill>
                <a:schemeClr val="tx1"/>
              </a:solidFill>
              <a:latin typeface="Century Gothic"/>
            </a:endParaRPr>
          </a:p>
          <a:p>
            <a:pPr algn="just"/>
            <a:r>
              <a:rPr lang="es-ES" sz="1300" b="1" dirty="0">
                <a:solidFill>
                  <a:schemeClr val="tx1"/>
                </a:solidFill>
                <a:latin typeface="Century Gothic"/>
              </a:rPr>
              <a:t>Oferta regular: </a:t>
            </a:r>
            <a:r>
              <a:rPr lang="es-CO" sz="1300" dirty="0">
                <a:solidFill>
                  <a:schemeClr val="tx1"/>
                </a:solidFill>
                <a:latin typeface="Century Gothic"/>
              </a:rPr>
              <a:t>LENG-3058, LENG-3043, LENG-1231, LENG-1232, LENG-2231, LENG-2232, LENG-2235, LENG-3055, LENG-3056, LENG-1331, LENG-1332, LENG-2304, LENG-2305, LENG-2326, LENG-3070, LENG-3071, LENG-2107, LENG-2108, LENG-2175, LENG-3040, LENG-3041, LENG-1201, LENG-1202, LENG-1203, LENG-1204, LENG-2211, LENG-2212, LENG-1601, LENG-1602, LENG-1603, LENG-1604, LENG-2611, LENG-1401, LENG-1402, LENG-1403, LENG-1404, LENG-2411, LENG-2412, LENG-1701, LENG-1702, LENG-1703, LENG-1704, LENG-2711. </a:t>
            </a:r>
            <a:r>
              <a:rPr lang="es-CO" sz="1300" b="1" dirty="0">
                <a:solidFill>
                  <a:schemeClr val="tx1"/>
                </a:solidFill>
                <a:latin typeface="Century Gothic"/>
              </a:rPr>
              <a:t>Particular para 2025-20: </a:t>
            </a:r>
            <a:r>
              <a:rPr lang="es-CO" sz="1300" dirty="0">
                <a:solidFill>
                  <a:schemeClr val="tx1"/>
                </a:solidFill>
                <a:latin typeface="Century Gothic"/>
              </a:rPr>
              <a:t>LENG-2615, LENG-2702, LENG-3241, LENG-3137, LENG-3247, LENG-3139, LENG-1441. </a:t>
            </a:r>
            <a:r>
              <a:rPr lang="es-CO" sz="1300" b="1" dirty="0">
                <a:solidFill>
                  <a:schemeClr val="tx1"/>
                </a:solidFill>
                <a:latin typeface="Century Gothic"/>
              </a:rPr>
              <a:t>Particular para 2026-20: </a:t>
            </a:r>
            <a:r>
              <a:rPr lang="es-CO" sz="1300" dirty="0">
                <a:solidFill>
                  <a:schemeClr val="tx1"/>
                </a:solidFill>
                <a:latin typeface="Century Gothic"/>
              </a:rPr>
              <a:t>LENG-2234, LENG-2240, LENG-3219, LENG-2306, LENG-2318, LENG-3072, LENG-2109, LENG-2110, LENG-2119, LENG-3042, LENG-3113, LENG-3136, LENG-2716, LENG-2613, LENG-1415.</a:t>
            </a:r>
          </a:p>
        </p:txBody>
      </p:sp>
      <p:sp>
        <p:nvSpPr>
          <p:cNvPr id="8" name="CuadroTexto 7">
            <a:extLst>
              <a:ext uri="{FF2B5EF4-FFF2-40B4-BE49-F238E27FC236}">
                <a16:creationId xmlns:a16="http://schemas.microsoft.com/office/drawing/2014/main" id="{8F1D43E6-FA13-513B-BFEE-0779FB267E58}"/>
              </a:ext>
            </a:extLst>
          </p:cNvPr>
          <p:cNvSpPr txBox="1"/>
          <p:nvPr/>
        </p:nvSpPr>
        <p:spPr>
          <a:xfrm>
            <a:off x="417327" y="3845651"/>
            <a:ext cx="6096000" cy="353943"/>
          </a:xfrm>
          <a:prstGeom prst="rect">
            <a:avLst/>
          </a:prstGeom>
          <a:noFill/>
        </p:spPr>
        <p:txBody>
          <a:bodyPr wrap="square">
            <a:spAutoFit/>
          </a:bodyPr>
          <a:lstStyle/>
          <a:p>
            <a:r>
              <a:rPr lang="es-CO" sz="17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49BEF262-C125-D621-41BA-46F16F569E3B}"/>
              </a:ext>
            </a:extLst>
          </p:cNvPr>
          <p:cNvSpPr txBox="1"/>
          <p:nvPr/>
        </p:nvSpPr>
        <p:spPr>
          <a:xfrm>
            <a:off x="420869" y="4172438"/>
            <a:ext cx="6854234" cy="353943"/>
          </a:xfrm>
          <a:prstGeom prst="rect">
            <a:avLst/>
          </a:prstGeom>
          <a:noFill/>
        </p:spPr>
        <p:txBody>
          <a:bodyPr wrap="square">
            <a:spAutoFit/>
          </a:bodyPr>
          <a:lstStyle/>
          <a:p>
            <a:r>
              <a:rPr lang="es-ES" sz="1700" dirty="0">
                <a:solidFill>
                  <a:schemeClr val="tx1"/>
                </a:solidFill>
                <a:latin typeface="Century Gothic"/>
              </a:rPr>
              <a:t>Válida aunque sea liderada por </a:t>
            </a:r>
            <a:r>
              <a:rPr lang="es-ES" sz="1700" b="1" dirty="0">
                <a:solidFill>
                  <a:schemeClr val="tx1"/>
                </a:solidFill>
                <a:latin typeface="Century Gothic"/>
              </a:rPr>
              <a:t>otra facultad de Uniandes</a:t>
            </a:r>
            <a:r>
              <a:rPr lang="es-ES" sz="1700" dirty="0"/>
              <a:t>.</a:t>
            </a:r>
            <a:endParaRPr lang="es-CO" sz="1700" dirty="0"/>
          </a:p>
        </p:txBody>
      </p:sp>
      <p:sp>
        <p:nvSpPr>
          <p:cNvPr id="11" name="CuadroTexto 10">
            <a:extLst>
              <a:ext uri="{FF2B5EF4-FFF2-40B4-BE49-F238E27FC236}">
                <a16:creationId xmlns:a16="http://schemas.microsoft.com/office/drawing/2014/main" id="{EB46D73F-2EE3-DC9C-87BA-2BEB7E51A1DE}"/>
              </a:ext>
            </a:extLst>
          </p:cNvPr>
          <p:cNvSpPr txBox="1"/>
          <p:nvPr/>
        </p:nvSpPr>
        <p:spPr>
          <a:xfrm>
            <a:off x="417327" y="4600293"/>
            <a:ext cx="10112831" cy="353943"/>
          </a:xfrm>
          <a:prstGeom prst="rect">
            <a:avLst/>
          </a:prstGeom>
          <a:noFill/>
        </p:spPr>
        <p:txBody>
          <a:bodyPr wrap="square">
            <a:spAutoFit/>
          </a:bodyPr>
          <a:lstStyle/>
          <a:p>
            <a:r>
              <a:rPr lang="es-ES" sz="1700" b="1" dirty="0">
                <a:solidFill>
                  <a:schemeClr val="accent5">
                    <a:lumMod val="60000"/>
                    <a:lumOff val="40000"/>
                  </a:schemeClr>
                </a:solidFill>
                <a:latin typeface="Century Gothic"/>
              </a:rPr>
              <a:t>¿Tiene un atributo/código asociado directamente con la experiencia?</a:t>
            </a:r>
            <a:endParaRPr lang="es-CO" sz="17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BDC5AE7E-8B44-77A0-1FE5-58E5386E1E52}"/>
              </a:ext>
            </a:extLst>
          </p:cNvPr>
          <p:cNvSpPr txBox="1"/>
          <p:nvPr/>
        </p:nvSpPr>
        <p:spPr>
          <a:xfrm>
            <a:off x="403065" y="4924930"/>
            <a:ext cx="11255832" cy="925766"/>
          </a:xfrm>
          <a:prstGeom prst="rect">
            <a:avLst/>
          </a:prstGeom>
          <a:noFill/>
        </p:spPr>
        <p:txBody>
          <a:bodyPr wrap="square">
            <a:spAutoFit/>
          </a:bodyPr>
          <a:lstStyle/>
          <a:p>
            <a:pPr algn="just">
              <a:lnSpc>
                <a:spcPct val="107000"/>
              </a:lnSpc>
              <a:spcAft>
                <a:spcPts val="800"/>
              </a:spcAft>
            </a:pPr>
            <a:r>
              <a:rPr lang="es-ES" sz="1700" dirty="0">
                <a:solidFill>
                  <a:schemeClr val="tx1"/>
                </a:solidFill>
                <a:latin typeface="Century Gothic"/>
              </a:rPr>
              <a:t>Si, la oferta regular se mantiene vigente todos los semestres. Los cursos particulares por semestre serán identificados por el Departamento de Lenguas y Cultura y remitidos a la Oficina de Registro (Mónica Mejía) para su marcación en el sistema</a:t>
            </a:r>
            <a:r>
              <a:rPr lang="es-ES" sz="1700" dirty="0">
                <a:solidFill>
                  <a:schemeClr val="accent4"/>
                </a:solidFill>
                <a:latin typeface="Century Gothic"/>
              </a:rPr>
              <a:t> (Atributo = RING).</a:t>
            </a:r>
            <a:endParaRPr lang="es-CO" sz="1700" dirty="0">
              <a:solidFill>
                <a:schemeClr val="tx1"/>
              </a:solidFill>
              <a:latin typeface="Century Gothic"/>
            </a:endParaRPr>
          </a:p>
        </p:txBody>
      </p:sp>
      <p:sp>
        <p:nvSpPr>
          <p:cNvPr id="12" name="CuadroTexto 11">
            <a:extLst>
              <a:ext uri="{FF2B5EF4-FFF2-40B4-BE49-F238E27FC236}">
                <a16:creationId xmlns:a16="http://schemas.microsoft.com/office/drawing/2014/main" id="{1B9712C5-4A9C-4ED5-80C9-A3014E7B6542}"/>
              </a:ext>
            </a:extLst>
          </p:cNvPr>
          <p:cNvSpPr txBox="1"/>
          <p:nvPr/>
        </p:nvSpPr>
        <p:spPr>
          <a:xfrm>
            <a:off x="403065" y="6179255"/>
            <a:ext cx="11157859" cy="667170"/>
          </a:xfrm>
          <a:prstGeom prst="rect">
            <a:avLst/>
          </a:prstGeom>
          <a:noFill/>
        </p:spPr>
        <p:txBody>
          <a:bodyPr wrap="square">
            <a:spAutoFit/>
          </a:bodyPr>
          <a:lstStyle/>
          <a:p>
            <a:pPr algn="just">
              <a:lnSpc>
                <a:spcPct val="115000"/>
              </a:lnSpc>
              <a:spcAft>
                <a:spcPts val="800"/>
              </a:spcAft>
            </a:pPr>
            <a:r>
              <a:rPr lang="es-ES" sz="1700" dirty="0">
                <a:solidFill>
                  <a:schemeClr val="tx1"/>
                </a:solidFill>
                <a:latin typeface="Century Gothic"/>
              </a:rPr>
              <a:t>Experiencia validada en Banner. El Requisito de Internacionalización de Ingeniería quedará OK automáticamente, sin que el estudiante deba realizar ninguna acción.</a:t>
            </a:r>
          </a:p>
        </p:txBody>
      </p:sp>
      <p:sp>
        <p:nvSpPr>
          <p:cNvPr id="4" name="CuadroTexto 3">
            <a:extLst>
              <a:ext uri="{FF2B5EF4-FFF2-40B4-BE49-F238E27FC236}">
                <a16:creationId xmlns:a16="http://schemas.microsoft.com/office/drawing/2014/main" id="{3002117E-1C74-B6B0-6DED-02FF23B4AAE0}"/>
              </a:ext>
            </a:extLst>
          </p:cNvPr>
          <p:cNvSpPr txBox="1"/>
          <p:nvPr/>
        </p:nvSpPr>
        <p:spPr>
          <a:xfrm>
            <a:off x="417327" y="5833159"/>
            <a:ext cx="10112831" cy="353943"/>
          </a:xfrm>
          <a:prstGeom prst="rect">
            <a:avLst/>
          </a:prstGeom>
          <a:noFill/>
        </p:spPr>
        <p:txBody>
          <a:bodyPr wrap="square">
            <a:spAutoFit/>
          </a:bodyPr>
          <a:lstStyle/>
          <a:p>
            <a:r>
              <a:rPr lang="es-ES" sz="1700" b="1" dirty="0">
                <a:solidFill>
                  <a:schemeClr val="accent5">
                    <a:lumMod val="60000"/>
                    <a:lumOff val="40000"/>
                  </a:schemeClr>
                </a:solidFill>
                <a:latin typeface="Century Gothic"/>
              </a:rPr>
              <a:t>Aplicación:</a:t>
            </a:r>
            <a:endParaRPr lang="es-CO" sz="1700" b="1" dirty="0">
              <a:solidFill>
                <a:schemeClr val="accent5">
                  <a:lumMod val="60000"/>
                  <a:lumOff val="40000"/>
                </a:schemeClr>
              </a:solidFill>
              <a:latin typeface="Century Gothic"/>
            </a:endParaRPr>
          </a:p>
        </p:txBody>
      </p:sp>
    </p:spTree>
    <p:extLst>
      <p:ext uri="{BB962C8B-B14F-4D97-AF65-F5344CB8AC3E}">
        <p14:creationId xmlns:p14="http://schemas.microsoft.com/office/powerpoint/2010/main" val="62968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23174-0003-A048-21B9-EFA855871DB9}"/>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5D2ADDC9-408B-C84E-DD92-B5D5B5567032}"/>
              </a:ext>
            </a:extLst>
          </p:cNvPr>
          <p:cNvSpPr/>
          <p:nvPr/>
        </p:nvSpPr>
        <p:spPr>
          <a:xfrm>
            <a:off x="0" y="-48272"/>
            <a:ext cx="12192000" cy="919860"/>
          </a:xfrm>
          <a:prstGeom prst="rect">
            <a:avLst/>
          </a:prstGeom>
          <a:solidFill>
            <a:srgbClr val="D9E5F8"/>
          </a:solidFill>
          <a:ln>
            <a:noFill/>
          </a:ln>
        </p:spPr>
        <p:txBody>
          <a:bodyPr spcFirstLastPara="1" wrap="square" lIns="91425" tIns="45700" rIns="91425" bIns="45700" anchor="ctr" anchorCtr="0">
            <a:noAutofit/>
          </a:bodyPr>
          <a:lstStyle/>
          <a:p>
            <a:pPr algn="ctr"/>
            <a:r>
              <a:rPr lang="es-ES" sz="2400" b="1" dirty="0">
                <a:solidFill>
                  <a:srgbClr val="002060"/>
                </a:solidFill>
              </a:rPr>
              <a:t>16. </a:t>
            </a:r>
            <a:r>
              <a:rPr lang="es-CO" sz="2400" b="1" dirty="0">
                <a:solidFill>
                  <a:srgbClr val="002060"/>
                </a:solidFill>
              </a:rPr>
              <a:t>CBU’s </a:t>
            </a:r>
            <a:r>
              <a:rPr lang="es-ES" sz="2400" b="1" dirty="0">
                <a:solidFill>
                  <a:srgbClr val="002060"/>
                </a:solidFill>
              </a:rPr>
              <a:t>ofrecidos por el Departamento de Lenguas y Cultura sobre </a:t>
            </a:r>
            <a:r>
              <a:rPr lang="es-CO" sz="2400" b="1" dirty="0">
                <a:solidFill>
                  <a:srgbClr val="002060"/>
                </a:solidFill>
              </a:rPr>
              <a:t>Competencias Interculturales</a:t>
            </a:r>
          </a:p>
        </p:txBody>
      </p:sp>
      <p:sp>
        <p:nvSpPr>
          <p:cNvPr id="5" name="CuadroTexto 4">
            <a:extLst>
              <a:ext uri="{FF2B5EF4-FFF2-40B4-BE49-F238E27FC236}">
                <a16:creationId xmlns:a16="http://schemas.microsoft.com/office/drawing/2014/main" id="{22677362-3F59-C51E-3692-910E2A02AF55}"/>
              </a:ext>
            </a:extLst>
          </p:cNvPr>
          <p:cNvSpPr txBox="1"/>
          <p:nvPr/>
        </p:nvSpPr>
        <p:spPr>
          <a:xfrm>
            <a:off x="538569" y="1447145"/>
            <a:ext cx="11114862" cy="1754326"/>
          </a:xfrm>
          <a:prstGeom prst="rect">
            <a:avLst/>
          </a:prstGeom>
          <a:noFill/>
        </p:spPr>
        <p:txBody>
          <a:bodyPr wrap="square">
            <a:spAutoFit/>
          </a:bodyPr>
          <a:lstStyle/>
          <a:p>
            <a:pPr algn="just"/>
            <a:r>
              <a:rPr lang="es-ES" sz="1800" dirty="0">
                <a:solidFill>
                  <a:schemeClr val="tx1"/>
                </a:solidFill>
                <a:latin typeface="Century Gothic"/>
              </a:rPr>
              <a:t>Experiencia que permite a los estudiantes </a:t>
            </a:r>
            <a:r>
              <a:rPr lang="es-ES" sz="1800" b="1" dirty="0">
                <a:solidFill>
                  <a:schemeClr val="tx1"/>
                </a:solidFill>
                <a:latin typeface="Century Gothic"/>
              </a:rPr>
              <a:t>tomar al menos un curso </a:t>
            </a:r>
            <a:r>
              <a:rPr lang="es-ES" sz="1800" dirty="0">
                <a:solidFill>
                  <a:schemeClr val="tx1"/>
                </a:solidFill>
                <a:latin typeface="Century Gothic"/>
              </a:rPr>
              <a:t>de un grupo de CBU’s que se enfocan en fortalecer la competencia intercultural mediante el análisis de diferencias culturales, choques culturales y estrategias de comunicación respetuosa en contextos globales.</a:t>
            </a:r>
          </a:p>
          <a:p>
            <a:pPr algn="just"/>
            <a:endParaRPr lang="es-ES" sz="1800" dirty="0">
              <a:solidFill>
                <a:schemeClr val="tx1"/>
              </a:solidFill>
              <a:latin typeface="Century Gothic"/>
            </a:endParaRPr>
          </a:p>
          <a:p>
            <a:r>
              <a:rPr lang="es-ES" sz="1800" b="1" dirty="0">
                <a:solidFill>
                  <a:schemeClr val="tx1"/>
                </a:solidFill>
                <a:latin typeface="Century Gothic"/>
              </a:rPr>
              <a:t>Oferta 2025-20: </a:t>
            </a:r>
            <a:r>
              <a:rPr lang="es-ES" sz="1800" dirty="0">
                <a:solidFill>
                  <a:schemeClr val="tx1"/>
                </a:solidFill>
                <a:latin typeface="Century Gothic"/>
              </a:rPr>
              <a:t>CBCA-1145, CBCA-1409, CBCA-1473, CBPC-1480</a:t>
            </a:r>
            <a:br>
              <a:rPr lang="es-ES" sz="1800" dirty="0">
                <a:solidFill>
                  <a:schemeClr val="tx1"/>
                </a:solidFill>
                <a:latin typeface="Century Gothic"/>
              </a:rPr>
            </a:br>
            <a:r>
              <a:rPr lang="es-ES" sz="1800" b="1" dirty="0">
                <a:solidFill>
                  <a:schemeClr val="tx1"/>
                </a:solidFill>
                <a:latin typeface="Century Gothic"/>
              </a:rPr>
              <a:t>Oferta 2026-10: </a:t>
            </a:r>
            <a:r>
              <a:rPr lang="es-CO" sz="1800" dirty="0">
                <a:solidFill>
                  <a:schemeClr val="tx1"/>
                </a:solidFill>
                <a:latin typeface="Century Gothic"/>
              </a:rPr>
              <a:t>CBPC-1305, CBPC-1480, CBCA-1493</a:t>
            </a:r>
          </a:p>
        </p:txBody>
      </p:sp>
      <p:sp>
        <p:nvSpPr>
          <p:cNvPr id="13" name="CuadroTexto 12">
            <a:extLst>
              <a:ext uri="{FF2B5EF4-FFF2-40B4-BE49-F238E27FC236}">
                <a16:creationId xmlns:a16="http://schemas.microsoft.com/office/drawing/2014/main" id="{A4B293CC-C31A-ACBC-BFBB-94F1065D762E}"/>
              </a:ext>
            </a:extLst>
          </p:cNvPr>
          <p:cNvSpPr txBox="1"/>
          <p:nvPr/>
        </p:nvSpPr>
        <p:spPr>
          <a:xfrm>
            <a:off x="538569" y="4686877"/>
            <a:ext cx="11157860" cy="662233"/>
          </a:xfrm>
          <a:prstGeom prst="rect">
            <a:avLst/>
          </a:prstGeom>
          <a:noFill/>
        </p:spPr>
        <p:txBody>
          <a:bodyPr wrap="square">
            <a:spAutoFit/>
          </a:bodyPr>
          <a:lstStyle/>
          <a:p>
            <a:pPr algn="just">
              <a:lnSpc>
                <a:spcPct val="107000"/>
              </a:lnSpc>
              <a:spcAft>
                <a:spcPts val="800"/>
              </a:spcAft>
            </a:pPr>
            <a:r>
              <a:rPr lang="es-ES" sz="1800" dirty="0">
                <a:solidFill>
                  <a:schemeClr val="tx1"/>
                </a:solidFill>
                <a:latin typeface="Century Gothic"/>
              </a:rPr>
              <a:t>Si, el Depto. de Lenguas y Cultura semestralmente identificará </a:t>
            </a:r>
            <a:r>
              <a:rPr lang="es-CO" sz="1800" dirty="0">
                <a:solidFill>
                  <a:schemeClr val="tx1"/>
                </a:solidFill>
                <a:latin typeface="Century Gothic"/>
              </a:rPr>
              <a:t>los CBU’s válidos </a:t>
            </a:r>
            <a:r>
              <a:rPr lang="es-ES" sz="1800" dirty="0">
                <a:solidFill>
                  <a:schemeClr val="tx1"/>
                </a:solidFill>
                <a:latin typeface="Century Gothic"/>
              </a:rPr>
              <a:t>y los enviará a la oficina de Registro (Monica Mejía) para su marcación. </a:t>
            </a:r>
            <a:r>
              <a:rPr lang="es-ES" sz="1800" dirty="0">
                <a:solidFill>
                  <a:schemeClr val="accent4"/>
                </a:solidFill>
                <a:latin typeface="Century Gothic"/>
              </a:rPr>
              <a:t>(Atributo = RING).</a:t>
            </a:r>
            <a:endParaRPr lang="es-CO" sz="1800" dirty="0">
              <a:solidFill>
                <a:schemeClr val="accent4"/>
              </a:solidFill>
              <a:latin typeface="Century Gothic"/>
            </a:endParaRPr>
          </a:p>
        </p:txBody>
      </p:sp>
      <p:sp>
        <p:nvSpPr>
          <p:cNvPr id="14" name="CuadroTexto 13">
            <a:extLst>
              <a:ext uri="{FF2B5EF4-FFF2-40B4-BE49-F238E27FC236}">
                <a16:creationId xmlns:a16="http://schemas.microsoft.com/office/drawing/2014/main" id="{0E666AF5-1D06-02E0-06A4-3D01A0BC4F44}"/>
              </a:ext>
            </a:extLst>
          </p:cNvPr>
          <p:cNvSpPr txBox="1"/>
          <p:nvPr/>
        </p:nvSpPr>
        <p:spPr>
          <a:xfrm>
            <a:off x="538569" y="5467007"/>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2" name="CuadroTexto 11">
            <a:extLst>
              <a:ext uri="{FF2B5EF4-FFF2-40B4-BE49-F238E27FC236}">
                <a16:creationId xmlns:a16="http://schemas.microsoft.com/office/drawing/2014/main" id="{B1201ADD-5BB3-4D10-BF7B-22C62652C290}"/>
              </a:ext>
            </a:extLst>
          </p:cNvPr>
          <p:cNvSpPr txBox="1"/>
          <p:nvPr/>
        </p:nvSpPr>
        <p:spPr>
          <a:xfrm>
            <a:off x="538569" y="975763"/>
            <a:ext cx="6096000" cy="400110"/>
          </a:xfrm>
          <a:prstGeom prst="rect">
            <a:avLst/>
          </a:prstGeom>
          <a:noFill/>
        </p:spPr>
        <p:txBody>
          <a:bodyPr wrap="square">
            <a:spAutoFit/>
          </a:bodyPr>
          <a:lstStyle/>
          <a:p>
            <a:r>
              <a:rPr lang="es-ES" sz="2000" b="1" noProof="0" dirty="0">
                <a:solidFill>
                  <a:schemeClr val="accent5">
                    <a:lumMod val="60000"/>
                    <a:lumOff val="40000"/>
                  </a:schemeClr>
                </a:solidFill>
                <a:latin typeface="Century Gothic"/>
                <a:cs typeface="Century Gothic"/>
              </a:rPr>
              <a:t>¿Qué es?</a:t>
            </a:r>
            <a:endParaRPr lang="es-CO" sz="2000" b="1" dirty="0">
              <a:solidFill>
                <a:schemeClr val="accent5">
                  <a:lumMod val="60000"/>
                  <a:lumOff val="40000"/>
                </a:schemeClr>
              </a:solidFill>
            </a:endParaRPr>
          </a:p>
        </p:txBody>
      </p:sp>
      <p:sp>
        <p:nvSpPr>
          <p:cNvPr id="21" name="CuadroTexto 20">
            <a:extLst>
              <a:ext uri="{FF2B5EF4-FFF2-40B4-BE49-F238E27FC236}">
                <a16:creationId xmlns:a16="http://schemas.microsoft.com/office/drawing/2014/main" id="{BC39706C-FEF0-4E0C-B5AC-43BE35E10493}"/>
              </a:ext>
            </a:extLst>
          </p:cNvPr>
          <p:cNvSpPr txBox="1"/>
          <p:nvPr/>
        </p:nvSpPr>
        <p:spPr>
          <a:xfrm>
            <a:off x="538569" y="3337478"/>
            <a:ext cx="6096000" cy="369332"/>
          </a:xfrm>
          <a:prstGeom prst="rect">
            <a:avLst/>
          </a:prstGeom>
          <a:noFill/>
        </p:spPr>
        <p:txBody>
          <a:bodyPr wrap="square">
            <a:spAutoFit/>
          </a:bodyPr>
          <a:lstStyle/>
          <a:p>
            <a:r>
              <a:rPr lang="es-CO" sz="1800" b="1" dirty="0">
                <a:solidFill>
                  <a:schemeClr val="accent5">
                    <a:lumMod val="60000"/>
                    <a:lumOff val="40000"/>
                  </a:schemeClr>
                </a:solidFill>
                <a:latin typeface="Century Gothic"/>
              </a:rPr>
              <a:t>Alcance de la experiencia: </a:t>
            </a:r>
          </a:p>
        </p:txBody>
      </p:sp>
      <p:sp>
        <p:nvSpPr>
          <p:cNvPr id="23" name="CuadroTexto 22">
            <a:extLst>
              <a:ext uri="{FF2B5EF4-FFF2-40B4-BE49-F238E27FC236}">
                <a16:creationId xmlns:a16="http://schemas.microsoft.com/office/drawing/2014/main" id="{0E3532C4-327B-4ECE-BAD0-C21E8EA6D96A}"/>
              </a:ext>
            </a:extLst>
          </p:cNvPr>
          <p:cNvSpPr txBox="1"/>
          <p:nvPr/>
        </p:nvSpPr>
        <p:spPr>
          <a:xfrm>
            <a:off x="538569" y="3759508"/>
            <a:ext cx="8273144" cy="369332"/>
          </a:xfrm>
          <a:prstGeom prst="rect">
            <a:avLst/>
          </a:prstGeom>
          <a:noFill/>
        </p:spPr>
        <p:txBody>
          <a:bodyPr wrap="square">
            <a:spAutoFit/>
          </a:bodyPr>
          <a:lstStyle/>
          <a:p>
            <a:r>
              <a:rPr lang="es-ES" sz="1800" dirty="0">
                <a:solidFill>
                  <a:schemeClr val="tx1"/>
                </a:solidFill>
                <a:latin typeface="Century Gothic"/>
              </a:rPr>
              <a:t>Válida aunque sea liderada por </a:t>
            </a:r>
            <a:r>
              <a:rPr lang="es-ES" sz="1800" b="1" dirty="0">
                <a:solidFill>
                  <a:schemeClr val="tx1"/>
                </a:solidFill>
                <a:latin typeface="Century Gothic"/>
              </a:rPr>
              <a:t>otra facultad de Uniandes</a:t>
            </a:r>
            <a:r>
              <a:rPr lang="es-ES" sz="1800" dirty="0"/>
              <a:t>.</a:t>
            </a:r>
            <a:endParaRPr lang="es-CO" sz="1800" dirty="0"/>
          </a:p>
        </p:txBody>
      </p:sp>
      <p:sp>
        <p:nvSpPr>
          <p:cNvPr id="24" name="CuadroTexto 23">
            <a:extLst>
              <a:ext uri="{FF2B5EF4-FFF2-40B4-BE49-F238E27FC236}">
                <a16:creationId xmlns:a16="http://schemas.microsoft.com/office/drawing/2014/main" id="{C38FD258-DBEF-4F25-9138-0A69B8D5C24E}"/>
              </a:ext>
            </a:extLst>
          </p:cNvPr>
          <p:cNvSpPr txBox="1"/>
          <p:nvPr/>
        </p:nvSpPr>
        <p:spPr>
          <a:xfrm>
            <a:off x="492124" y="4225023"/>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26" name="CuadroTexto 25">
            <a:extLst>
              <a:ext uri="{FF2B5EF4-FFF2-40B4-BE49-F238E27FC236}">
                <a16:creationId xmlns:a16="http://schemas.microsoft.com/office/drawing/2014/main" id="{EE3CC771-BE90-478E-9E4C-B118CF5DB742}"/>
              </a:ext>
            </a:extLst>
          </p:cNvPr>
          <p:cNvSpPr txBox="1"/>
          <p:nvPr/>
        </p:nvSpPr>
        <p:spPr>
          <a:xfrm>
            <a:off x="509789" y="5851728"/>
            <a:ext cx="11157859" cy="701026"/>
          </a:xfrm>
          <a:prstGeom prst="rect">
            <a:avLst/>
          </a:prstGeom>
          <a:noFill/>
        </p:spPr>
        <p:txBody>
          <a:bodyPr wrap="square">
            <a:spAutoFit/>
          </a:bodyPr>
          <a:lstStyle/>
          <a:p>
            <a:pPr algn="just">
              <a:lnSpc>
                <a:spcPct val="115000"/>
              </a:lnSpc>
              <a:spcAft>
                <a:spcPts val="800"/>
              </a:spcAft>
            </a:pPr>
            <a:r>
              <a:rPr lang="es-ES" sz="1800" dirty="0">
                <a:solidFill>
                  <a:schemeClr val="tx1"/>
                </a:solidFill>
                <a:latin typeface="Century Gothic"/>
              </a:rPr>
              <a:t>Experiencia validada en Banner. El Requisito de Internacionalización de Ingeniería quedará OK automáticamente, sin que el estudiante deba realizar ninguna acción.</a:t>
            </a:r>
          </a:p>
        </p:txBody>
      </p:sp>
    </p:spTree>
    <p:extLst>
      <p:ext uri="{BB962C8B-B14F-4D97-AF65-F5344CB8AC3E}">
        <p14:creationId xmlns:p14="http://schemas.microsoft.com/office/powerpoint/2010/main" val="174656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0;p27">
            <a:extLst>
              <a:ext uri="{FF2B5EF4-FFF2-40B4-BE49-F238E27FC236}">
                <a16:creationId xmlns:a16="http://schemas.microsoft.com/office/drawing/2014/main" id="{49FC9595-A785-4AF2-BF1E-456CDC82330F}"/>
              </a:ext>
            </a:extLst>
          </p:cNvPr>
          <p:cNvSpPr/>
          <p:nvPr/>
        </p:nvSpPr>
        <p:spPr>
          <a:xfrm>
            <a:off x="0" y="-48272"/>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r>
              <a:rPr lang="es-CO" sz="2400" b="1" dirty="0">
                <a:solidFill>
                  <a:srgbClr val="002060"/>
                </a:solidFill>
              </a:rPr>
              <a:t>Otros acuerdos</a:t>
            </a:r>
          </a:p>
        </p:txBody>
      </p:sp>
      <p:sp>
        <p:nvSpPr>
          <p:cNvPr id="3" name="CuadroTexto 2">
            <a:extLst>
              <a:ext uri="{FF2B5EF4-FFF2-40B4-BE49-F238E27FC236}">
                <a16:creationId xmlns:a16="http://schemas.microsoft.com/office/drawing/2014/main" id="{99CA4982-765A-4793-94C8-4A625C2A9D10}"/>
              </a:ext>
            </a:extLst>
          </p:cNvPr>
          <p:cNvSpPr txBox="1"/>
          <p:nvPr/>
        </p:nvSpPr>
        <p:spPr>
          <a:xfrm>
            <a:off x="348447" y="989884"/>
            <a:ext cx="11095133" cy="4801314"/>
          </a:xfrm>
          <a:prstGeom prst="rect">
            <a:avLst/>
          </a:prstGeom>
          <a:noFill/>
        </p:spPr>
        <p:txBody>
          <a:bodyPr wrap="square">
            <a:spAutoFit/>
          </a:bodyPr>
          <a:lstStyle/>
          <a:p>
            <a:pPr algn="just"/>
            <a:r>
              <a:rPr lang="es-ES" sz="1800" dirty="0">
                <a:solidFill>
                  <a:schemeClr val="tx1"/>
                </a:solidFill>
                <a:latin typeface="Century Gothic"/>
              </a:rPr>
              <a:t>1. Los estudiantes que cursen Doble Programa con otro programa de Ingeniería solo necesitan realizar una de las 16 opciones descritas anteriormente para cumplir con el requisito en ambos programas. </a:t>
            </a:r>
          </a:p>
          <a:p>
            <a:pPr algn="just"/>
            <a:endParaRPr lang="es-ES" sz="1800" dirty="0">
              <a:solidFill>
                <a:schemeClr val="tx1"/>
              </a:solidFill>
              <a:latin typeface="Century Gothic"/>
            </a:endParaRPr>
          </a:p>
          <a:p>
            <a:pPr algn="just"/>
            <a:r>
              <a:rPr lang="es-ES" sz="1800" dirty="0">
                <a:solidFill>
                  <a:schemeClr val="tx1"/>
                </a:solidFill>
                <a:latin typeface="Century Gothic"/>
              </a:rPr>
              <a:t>2. Los estudiantes que cumplan con el Requisito de Internacionalización de la Facultad de Administración (y a futuro, de otra Facultad) podrán solicitar el reconocimiento del Requisito de Internacionalización de Ingeniería.</a:t>
            </a:r>
          </a:p>
          <a:p>
            <a:pPr algn="just"/>
            <a:endParaRPr lang="es-ES" sz="1800" dirty="0">
              <a:solidFill>
                <a:schemeClr val="tx1"/>
              </a:solidFill>
              <a:latin typeface="Century Gothic"/>
            </a:endParaRPr>
          </a:p>
          <a:p>
            <a:pPr algn="just"/>
            <a:r>
              <a:rPr lang="es-ES" sz="1800" dirty="0">
                <a:solidFill>
                  <a:schemeClr val="tx1"/>
                </a:solidFill>
                <a:latin typeface="Century Gothic"/>
              </a:rPr>
              <a:t>3. Cualquier caso particular o situación que genere confusión será revisada por el Comité de Coordinadores (delegado del Consejo de Facultad) para estudiar las solicitudes académicas de estudiantes, para su validación y respuesta.</a:t>
            </a:r>
          </a:p>
          <a:p>
            <a:pPr algn="just"/>
            <a:endParaRPr lang="es-ES" sz="1800" dirty="0">
              <a:solidFill>
                <a:schemeClr val="tx1"/>
              </a:solidFill>
              <a:latin typeface="Century Gothic"/>
            </a:endParaRPr>
          </a:p>
          <a:p>
            <a:pPr algn="just"/>
            <a:r>
              <a:rPr lang="es-ES" sz="1800" dirty="0">
                <a:solidFill>
                  <a:schemeClr val="tx1"/>
                </a:solidFill>
                <a:latin typeface="Century Gothic"/>
              </a:rPr>
              <a:t>4. </a:t>
            </a:r>
            <a:r>
              <a:rPr lang="es-ES" sz="1800" u="sng" dirty="0">
                <a:solidFill>
                  <a:schemeClr val="tx1"/>
                </a:solidFill>
                <a:latin typeface="Century Gothic"/>
              </a:rPr>
              <a:t>Para EIV:</a:t>
            </a:r>
            <a:r>
              <a:rPr lang="es-ES" sz="1800" dirty="0">
                <a:solidFill>
                  <a:schemeClr val="tx1"/>
                </a:solidFill>
                <a:latin typeface="Century Gothic"/>
              </a:rPr>
              <a:t> Cursos ofertados en años anteriores (por ejemplo, 201X–2025) no serán tenidos en cuenta para el cumplimiento de este requisito.</a:t>
            </a:r>
          </a:p>
          <a:p>
            <a:pPr algn="just"/>
            <a:endParaRPr lang="es-ES" sz="1800" dirty="0">
              <a:solidFill>
                <a:schemeClr val="tx1"/>
              </a:solidFill>
              <a:latin typeface="Calibri" panose="020F0502020204030204" pitchFamily="34" charset="0"/>
              <a:ea typeface="Calibri" panose="020F0502020204030204" pitchFamily="34" charset="0"/>
            </a:endParaRPr>
          </a:p>
          <a:p>
            <a:pPr algn="just"/>
            <a:endParaRPr lang="es-ES" sz="1800" dirty="0">
              <a:solidFill>
                <a:schemeClr val="tx1"/>
              </a:solidFill>
              <a:latin typeface="Century Gothic"/>
            </a:endParaRPr>
          </a:p>
          <a:p>
            <a:endParaRPr lang="es-CO" sz="1800" dirty="0">
              <a:solidFill>
                <a:schemeClr val="accent6"/>
              </a:solidFill>
              <a:latin typeface="Century Gothic"/>
            </a:endParaRPr>
          </a:p>
        </p:txBody>
      </p:sp>
    </p:spTree>
    <p:extLst>
      <p:ext uri="{BB962C8B-B14F-4D97-AF65-F5344CB8AC3E}">
        <p14:creationId xmlns:p14="http://schemas.microsoft.com/office/powerpoint/2010/main" val="286678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6" name="Rectángulo 5">
            <a:extLst>
              <a:ext uri="{FF2B5EF4-FFF2-40B4-BE49-F238E27FC236}">
                <a16:creationId xmlns:a16="http://schemas.microsoft.com/office/drawing/2014/main" id="{1469E96A-CF0D-A6CB-198C-A983CEFBF744}"/>
              </a:ext>
            </a:extLst>
          </p:cNvPr>
          <p:cNvSpPr/>
          <p:nvPr/>
        </p:nvSpPr>
        <p:spPr>
          <a:xfrm>
            <a:off x="436783" y="1575757"/>
            <a:ext cx="3099758" cy="43649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Google Shape;220;p27">
            <a:extLst>
              <a:ext uri="{FF2B5EF4-FFF2-40B4-BE49-F238E27FC236}">
                <a16:creationId xmlns:a16="http://schemas.microsoft.com/office/drawing/2014/main" id="{542519D9-320B-81E3-278C-9A898A6CDEE6}"/>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r>
              <a:rPr lang="es-CO" sz="3600" b="1" noProof="0" dirty="0">
                <a:solidFill>
                  <a:srgbClr val="000056"/>
                </a:solidFill>
                <a:latin typeface="Century Gothic"/>
                <a:cs typeface="Century Gothic"/>
              </a:rPr>
              <a:t>Competencias interculturales globales </a:t>
            </a:r>
          </a:p>
        </p:txBody>
      </p:sp>
      <p:sp>
        <p:nvSpPr>
          <p:cNvPr id="4" name="CuadroTexto 3">
            <a:extLst>
              <a:ext uri="{FF2B5EF4-FFF2-40B4-BE49-F238E27FC236}">
                <a16:creationId xmlns:a16="http://schemas.microsoft.com/office/drawing/2014/main" id="{25F5372C-63A8-A9CB-CF17-041BFC2812D9}"/>
              </a:ext>
            </a:extLst>
          </p:cNvPr>
          <p:cNvSpPr txBox="1"/>
          <p:nvPr/>
        </p:nvSpPr>
        <p:spPr>
          <a:xfrm>
            <a:off x="597808" y="1691646"/>
            <a:ext cx="2656937" cy="4067524"/>
          </a:xfrm>
          <a:prstGeom prst="rect">
            <a:avLst/>
          </a:prstGeom>
          <a:noFill/>
        </p:spPr>
        <p:txBody>
          <a:bodyPr wrap="square">
            <a:spAutoFit/>
          </a:bodyPr>
          <a:lstStyle/>
          <a:p>
            <a:pPr>
              <a:lnSpc>
                <a:spcPct val="115000"/>
              </a:lnSpc>
              <a:spcAft>
                <a:spcPts val="800"/>
              </a:spcAft>
              <a:buNone/>
            </a:pPr>
            <a:r>
              <a:rPr lang="es-ES" sz="2000" b="1"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Objetivo: </a:t>
            </a:r>
          </a:p>
          <a:p>
            <a:pPr algn="ctr">
              <a:lnSpc>
                <a:spcPct val="115000"/>
              </a:lnSpc>
              <a:spcAft>
                <a:spcPts val="800"/>
              </a:spcAft>
              <a:buNone/>
            </a:pPr>
            <a:r>
              <a:rPr lang="es-ES" sz="2000"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Lograr que los estudiantes de Ingeniería desarrollen </a:t>
            </a:r>
            <a:r>
              <a:rPr lang="es-ES" sz="2000" b="1"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al menos </a:t>
            </a:r>
            <a:r>
              <a:rPr lang="es-ES" sz="2000"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una de las siguientes competencias interculturales globales, evidenciando un </a:t>
            </a:r>
            <a:r>
              <a:rPr lang="es-ES" sz="2000" b="1"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nivel mínimo</a:t>
            </a:r>
            <a:r>
              <a:rPr lang="es-ES" sz="2000" noProof="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 dominio</a:t>
            </a:r>
            <a:endParaRPr lang="es-CO" sz="20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BFE7E00E-30BC-CA06-0030-0DF9762F80CC}"/>
              </a:ext>
            </a:extLst>
          </p:cNvPr>
          <p:cNvGraphicFramePr/>
          <p:nvPr>
            <p:extLst>
              <p:ext uri="{D42A27DB-BD31-4B8C-83A1-F6EECF244321}">
                <p14:modId xmlns:p14="http://schemas.microsoft.com/office/powerpoint/2010/main" val="1875121874"/>
              </p:ext>
            </p:extLst>
          </p:nvPr>
        </p:nvGraphicFramePr>
        <p:xfrm>
          <a:off x="2670455" y="994914"/>
          <a:ext cx="9622429" cy="578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0;p27">
            <a:extLst>
              <a:ext uri="{FF2B5EF4-FFF2-40B4-BE49-F238E27FC236}">
                <a16:creationId xmlns:a16="http://schemas.microsoft.com/office/drawing/2014/main" id="{43CC431B-78D5-5056-A197-0ADB3729E852}"/>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r>
              <a:rPr lang="es-CO" sz="3600" b="1" noProof="0" dirty="0">
                <a:solidFill>
                  <a:srgbClr val="000056"/>
                </a:solidFill>
                <a:latin typeface="Century Gothic"/>
                <a:cs typeface="Century Gothic"/>
              </a:rPr>
              <a:t>Experiencias internacionales</a:t>
            </a:r>
          </a:p>
        </p:txBody>
      </p:sp>
      <p:cxnSp>
        <p:nvCxnSpPr>
          <p:cNvPr id="3" name="Straight Connector 13">
            <a:extLst>
              <a:ext uri="{FF2B5EF4-FFF2-40B4-BE49-F238E27FC236}">
                <a16:creationId xmlns:a16="http://schemas.microsoft.com/office/drawing/2014/main" id="{BDD2EE4A-FD62-A283-0783-8E12447D122D}"/>
              </a:ext>
            </a:extLst>
          </p:cNvPr>
          <p:cNvCxnSpPr/>
          <p:nvPr/>
        </p:nvCxnSpPr>
        <p:spPr>
          <a:xfrm flipV="1">
            <a:off x="2861639" y="1691645"/>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4" name="Straight Connector 14">
            <a:extLst>
              <a:ext uri="{FF2B5EF4-FFF2-40B4-BE49-F238E27FC236}">
                <a16:creationId xmlns:a16="http://schemas.microsoft.com/office/drawing/2014/main" id="{496A3EBE-6B9A-F2E9-BC04-7F91B2D6C0C9}"/>
              </a:ext>
            </a:extLst>
          </p:cNvPr>
          <p:cNvCxnSpPr>
            <a:cxnSpLocks/>
          </p:cNvCxnSpPr>
          <p:nvPr/>
        </p:nvCxnSpPr>
        <p:spPr>
          <a:xfrm flipV="1">
            <a:off x="2861639" y="3706845"/>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5" name="Straight Connector 15">
            <a:extLst>
              <a:ext uri="{FF2B5EF4-FFF2-40B4-BE49-F238E27FC236}">
                <a16:creationId xmlns:a16="http://schemas.microsoft.com/office/drawing/2014/main" id="{6CE663D9-935E-EAC8-CE13-0CCD3C4A4F59}"/>
              </a:ext>
            </a:extLst>
          </p:cNvPr>
          <p:cNvCxnSpPr/>
          <p:nvPr/>
        </p:nvCxnSpPr>
        <p:spPr>
          <a:xfrm flipV="1">
            <a:off x="5804046" y="1691645"/>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6" name="Straight Connector 16">
            <a:extLst>
              <a:ext uri="{FF2B5EF4-FFF2-40B4-BE49-F238E27FC236}">
                <a16:creationId xmlns:a16="http://schemas.microsoft.com/office/drawing/2014/main" id="{639B90DB-C60A-1F1C-BFF4-BDF99990A656}"/>
              </a:ext>
            </a:extLst>
          </p:cNvPr>
          <p:cNvCxnSpPr/>
          <p:nvPr/>
        </p:nvCxnSpPr>
        <p:spPr>
          <a:xfrm flipV="1">
            <a:off x="5806137" y="3706845"/>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7" name="Straight Connector 17">
            <a:extLst>
              <a:ext uri="{FF2B5EF4-FFF2-40B4-BE49-F238E27FC236}">
                <a16:creationId xmlns:a16="http://schemas.microsoft.com/office/drawing/2014/main" id="{00BDAE92-337F-CCEF-25A9-2BBA88CE144B}"/>
              </a:ext>
            </a:extLst>
          </p:cNvPr>
          <p:cNvCxnSpPr/>
          <p:nvPr/>
        </p:nvCxnSpPr>
        <p:spPr>
          <a:xfrm flipV="1">
            <a:off x="8746454" y="1691645"/>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8" name="Straight Connector 18">
            <a:extLst>
              <a:ext uri="{FF2B5EF4-FFF2-40B4-BE49-F238E27FC236}">
                <a16:creationId xmlns:a16="http://schemas.microsoft.com/office/drawing/2014/main" id="{BC2EFABD-DE6E-246F-1694-9E8B1332F4FB}"/>
              </a:ext>
            </a:extLst>
          </p:cNvPr>
          <p:cNvCxnSpPr/>
          <p:nvPr/>
        </p:nvCxnSpPr>
        <p:spPr>
          <a:xfrm flipV="1">
            <a:off x="8746454" y="3706845"/>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sp>
        <p:nvSpPr>
          <p:cNvPr id="9" name="TextBox 15">
            <a:extLst>
              <a:ext uri="{FF2B5EF4-FFF2-40B4-BE49-F238E27FC236}">
                <a16:creationId xmlns:a16="http://schemas.microsoft.com/office/drawing/2014/main" id="{E6DE9D19-51E5-8042-D42A-0FE03171A9C7}"/>
              </a:ext>
            </a:extLst>
          </p:cNvPr>
          <p:cNvSpPr txBox="1"/>
          <p:nvPr/>
        </p:nvSpPr>
        <p:spPr>
          <a:xfrm>
            <a:off x="49640" y="2015885"/>
            <a:ext cx="2870171" cy="58477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600" b="1" noProof="0" dirty="0">
                <a:solidFill>
                  <a:srgbClr val="002060"/>
                </a:solidFill>
                <a:latin typeface="+mj-lt"/>
                <a:cs typeface="Century Gothic"/>
              </a:rPr>
              <a:t>Intercambio internacional semestral</a:t>
            </a:r>
          </a:p>
        </p:txBody>
      </p:sp>
      <p:sp>
        <p:nvSpPr>
          <p:cNvPr id="10" name="TextBox 15">
            <a:extLst>
              <a:ext uri="{FF2B5EF4-FFF2-40B4-BE49-F238E27FC236}">
                <a16:creationId xmlns:a16="http://schemas.microsoft.com/office/drawing/2014/main" id="{12E78F96-F371-D583-1AD7-53D7C1F99855}"/>
              </a:ext>
            </a:extLst>
          </p:cNvPr>
          <p:cNvSpPr txBox="1"/>
          <p:nvPr/>
        </p:nvSpPr>
        <p:spPr>
          <a:xfrm>
            <a:off x="3057596" y="2014134"/>
            <a:ext cx="2550494" cy="58477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600" b="1" noProof="0" dirty="0">
                <a:solidFill>
                  <a:srgbClr val="002060"/>
                </a:solidFill>
                <a:latin typeface="+mj-lt"/>
                <a:cs typeface="Century Gothic"/>
              </a:rPr>
              <a:t>Proyecto de grado en el exterior </a:t>
            </a:r>
          </a:p>
        </p:txBody>
      </p:sp>
      <p:sp>
        <p:nvSpPr>
          <p:cNvPr id="11" name="TextBox 15">
            <a:extLst>
              <a:ext uri="{FF2B5EF4-FFF2-40B4-BE49-F238E27FC236}">
                <a16:creationId xmlns:a16="http://schemas.microsoft.com/office/drawing/2014/main" id="{00E604BD-5D0E-1FBF-9DBE-1CD5ECC210CB}"/>
              </a:ext>
            </a:extLst>
          </p:cNvPr>
          <p:cNvSpPr txBox="1"/>
          <p:nvPr/>
        </p:nvSpPr>
        <p:spPr>
          <a:xfrm>
            <a:off x="9059970" y="2014134"/>
            <a:ext cx="2505409" cy="58477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b="1" noProof="0" dirty="0">
                <a:solidFill>
                  <a:srgbClr val="002060"/>
                </a:solidFill>
                <a:latin typeface="+mj-lt"/>
                <a:cs typeface="Century Gothic"/>
              </a:rPr>
              <a:t>Programa de Doble Titulación</a:t>
            </a:r>
            <a:endParaRPr lang="es-CO" sz="1600" b="1" noProof="0" dirty="0">
              <a:solidFill>
                <a:srgbClr val="002060"/>
              </a:solidFill>
              <a:latin typeface="+mj-lt"/>
              <a:cs typeface="Century Gothic"/>
            </a:endParaRPr>
          </a:p>
        </p:txBody>
      </p:sp>
      <p:sp>
        <p:nvSpPr>
          <p:cNvPr id="12" name="TextBox 15">
            <a:extLst>
              <a:ext uri="{FF2B5EF4-FFF2-40B4-BE49-F238E27FC236}">
                <a16:creationId xmlns:a16="http://schemas.microsoft.com/office/drawing/2014/main" id="{55190297-B27E-F466-2A21-0228FCAAB579}"/>
              </a:ext>
            </a:extLst>
          </p:cNvPr>
          <p:cNvSpPr txBox="1"/>
          <p:nvPr/>
        </p:nvSpPr>
        <p:spPr>
          <a:xfrm>
            <a:off x="3216324" y="3926312"/>
            <a:ext cx="2230948" cy="58477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600" b="1" noProof="0" dirty="0">
                <a:solidFill>
                  <a:srgbClr val="002060"/>
                </a:solidFill>
                <a:latin typeface="+mj-lt"/>
                <a:cs typeface="Century Gothic"/>
              </a:rPr>
              <a:t>Práctica Profesional Internacional</a:t>
            </a:r>
          </a:p>
        </p:txBody>
      </p:sp>
      <p:sp>
        <p:nvSpPr>
          <p:cNvPr id="13" name="TextBox 15">
            <a:extLst>
              <a:ext uri="{FF2B5EF4-FFF2-40B4-BE49-F238E27FC236}">
                <a16:creationId xmlns:a16="http://schemas.microsoft.com/office/drawing/2014/main" id="{19B50711-567E-7AF1-53A6-1F0073290993}"/>
              </a:ext>
            </a:extLst>
          </p:cNvPr>
          <p:cNvSpPr txBox="1"/>
          <p:nvPr/>
        </p:nvSpPr>
        <p:spPr>
          <a:xfrm>
            <a:off x="6029149" y="3926312"/>
            <a:ext cx="2494294" cy="58477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600" b="1" noProof="0" dirty="0">
                <a:solidFill>
                  <a:srgbClr val="002060"/>
                </a:solidFill>
                <a:latin typeface="+mj-lt"/>
                <a:cs typeface="Century Gothic"/>
              </a:rPr>
              <a:t>Pasantía de Investigación semestral</a:t>
            </a:r>
          </a:p>
        </p:txBody>
      </p:sp>
      <p:sp>
        <p:nvSpPr>
          <p:cNvPr id="14" name="TextBox 15">
            <a:extLst>
              <a:ext uri="{FF2B5EF4-FFF2-40B4-BE49-F238E27FC236}">
                <a16:creationId xmlns:a16="http://schemas.microsoft.com/office/drawing/2014/main" id="{373414A7-53D8-1CB9-9D0F-A31AFAE92971}"/>
              </a:ext>
            </a:extLst>
          </p:cNvPr>
          <p:cNvSpPr txBox="1"/>
          <p:nvPr/>
        </p:nvSpPr>
        <p:spPr>
          <a:xfrm>
            <a:off x="8921740" y="3941804"/>
            <a:ext cx="2797454" cy="83099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b="1" noProof="0" dirty="0">
                <a:solidFill>
                  <a:srgbClr val="002060"/>
                </a:solidFill>
                <a:latin typeface="+mj-lt"/>
                <a:cs typeface="Century Gothic"/>
              </a:rPr>
              <a:t>Pasantía de Investigación en el periodo intersemestral</a:t>
            </a:r>
            <a:endParaRPr lang="es-CO" sz="1600" b="1" noProof="0" dirty="0">
              <a:solidFill>
                <a:srgbClr val="002060"/>
              </a:solidFill>
              <a:latin typeface="+mj-lt"/>
              <a:cs typeface="Century Gothic"/>
            </a:endParaRPr>
          </a:p>
        </p:txBody>
      </p:sp>
      <p:sp>
        <p:nvSpPr>
          <p:cNvPr id="15" name="TextBox 15">
            <a:extLst>
              <a:ext uri="{FF2B5EF4-FFF2-40B4-BE49-F238E27FC236}">
                <a16:creationId xmlns:a16="http://schemas.microsoft.com/office/drawing/2014/main" id="{85E54666-C107-A293-8E84-245915B5D582}"/>
              </a:ext>
            </a:extLst>
          </p:cNvPr>
          <p:cNvSpPr txBox="1"/>
          <p:nvPr/>
        </p:nvSpPr>
        <p:spPr>
          <a:xfrm>
            <a:off x="5941285" y="2014134"/>
            <a:ext cx="2681687" cy="338554"/>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600" b="1" noProof="0" dirty="0" err="1">
                <a:solidFill>
                  <a:srgbClr val="002060"/>
                </a:solidFill>
                <a:latin typeface="+mj-lt"/>
                <a:cs typeface="Century Gothic"/>
              </a:rPr>
              <a:t>Study</a:t>
            </a:r>
            <a:r>
              <a:rPr lang="es-CO" sz="1600" b="1" noProof="0" dirty="0">
                <a:solidFill>
                  <a:srgbClr val="002060"/>
                </a:solidFill>
                <a:latin typeface="+mj-lt"/>
                <a:cs typeface="Century Gothic"/>
              </a:rPr>
              <a:t> </a:t>
            </a:r>
            <a:r>
              <a:rPr lang="es-CO" sz="1600" b="1" noProof="0" dirty="0" err="1">
                <a:solidFill>
                  <a:srgbClr val="002060"/>
                </a:solidFill>
                <a:latin typeface="+mj-lt"/>
                <a:cs typeface="Century Gothic"/>
              </a:rPr>
              <a:t>Abroad</a:t>
            </a:r>
            <a:r>
              <a:rPr lang="es-CO" sz="1600" b="1" noProof="0" dirty="0">
                <a:solidFill>
                  <a:srgbClr val="002060"/>
                </a:solidFill>
                <a:latin typeface="+mj-lt"/>
                <a:cs typeface="Century Gothic"/>
              </a:rPr>
              <a:t>/Free Mover</a:t>
            </a:r>
          </a:p>
        </p:txBody>
      </p:sp>
      <p:sp>
        <p:nvSpPr>
          <p:cNvPr id="40" name="Oval 43">
            <a:extLst>
              <a:ext uri="{FF2B5EF4-FFF2-40B4-BE49-F238E27FC236}">
                <a16:creationId xmlns:a16="http://schemas.microsoft.com/office/drawing/2014/main" id="{02C9CD22-AF67-BD78-EC9E-C28BE83BC082}"/>
              </a:ext>
            </a:extLst>
          </p:cNvPr>
          <p:cNvSpPr/>
          <p:nvPr/>
        </p:nvSpPr>
        <p:spPr>
          <a:xfrm>
            <a:off x="1144167" y="1048909"/>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41" name="TextBox 44">
            <a:extLst>
              <a:ext uri="{FF2B5EF4-FFF2-40B4-BE49-F238E27FC236}">
                <a16:creationId xmlns:a16="http://schemas.microsoft.com/office/drawing/2014/main" id="{CAA76169-7EFD-B08F-1BB0-0DE76DE29685}"/>
              </a:ext>
            </a:extLst>
          </p:cNvPr>
          <p:cNvSpPr txBox="1"/>
          <p:nvPr/>
        </p:nvSpPr>
        <p:spPr>
          <a:xfrm>
            <a:off x="1328834" y="1132907"/>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3200" b="1" noProof="0" dirty="0">
                <a:latin typeface="Century Gothic" panose="020B0502020202020204" pitchFamily="34" charset="0"/>
              </a:rPr>
              <a:t>1</a:t>
            </a:r>
          </a:p>
        </p:txBody>
      </p:sp>
      <p:sp>
        <p:nvSpPr>
          <p:cNvPr id="38" name="Oval 43">
            <a:extLst>
              <a:ext uri="{FF2B5EF4-FFF2-40B4-BE49-F238E27FC236}">
                <a16:creationId xmlns:a16="http://schemas.microsoft.com/office/drawing/2014/main" id="{81CDA12C-DD5C-F567-63B2-F2080C99B127}"/>
              </a:ext>
            </a:extLst>
          </p:cNvPr>
          <p:cNvSpPr/>
          <p:nvPr/>
        </p:nvSpPr>
        <p:spPr>
          <a:xfrm>
            <a:off x="6907960" y="1048909"/>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39" name="TextBox 44">
            <a:extLst>
              <a:ext uri="{FF2B5EF4-FFF2-40B4-BE49-F238E27FC236}">
                <a16:creationId xmlns:a16="http://schemas.microsoft.com/office/drawing/2014/main" id="{8D45AE75-94DF-0AAD-90FA-33BF4A5EA1C3}"/>
              </a:ext>
            </a:extLst>
          </p:cNvPr>
          <p:cNvSpPr txBox="1"/>
          <p:nvPr/>
        </p:nvSpPr>
        <p:spPr>
          <a:xfrm>
            <a:off x="7092627" y="1132907"/>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3200" b="1" noProof="0" dirty="0">
                <a:latin typeface="Century Gothic" panose="020B0502020202020204" pitchFamily="34" charset="0"/>
              </a:rPr>
              <a:t>3</a:t>
            </a:r>
          </a:p>
        </p:txBody>
      </p:sp>
      <p:sp>
        <p:nvSpPr>
          <p:cNvPr id="36" name="Oval 43">
            <a:extLst>
              <a:ext uri="{FF2B5EF4-FFF2-40B4-BE49-F238E27FC236}">
                <a16:creationId xmlns:a16="http://schemas.microsoft.com/office/drawing/2014/main" id="{7C98C0D3-31E9-8035-38A9-FFAA78F49E9F}"/>
              </a:ext>
            </a:extLst>
          </p:cNvPr>
          <p:cNvSpPr/>
          <p:nvPr/>
        </p:nvSpPr>
        <p:spPr>
          <a:xfrm>
            <a:off x="3963511" y="1048909"/>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37" name="TextBox 44">
            <a:extLst>
              <a:ext uri="{FF2B5EF4-FFF2-40B4-BE49-F238E27FC236}">
                <a16:creationId xmlns:a16="http://schemas.microsoft.com/office/drawing/2014/main" id="{ECD10014-EA87-2897-DE2A-330479DCDF68}"/>
              </a:ext>
            </a:extLst>
          </p:cNvPr>
          <p:cNvSpPr txBox="1"/>
          <p:nvPr/>
        </p:nvSpPr>
        <p:spPr>
          <a:xfrm>
            <a:off x="4148178" y="1132907"/>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3200" b="1" noProof="0" dirty="0">
                <a:latin typeface="Century Gothic" panose="020B0502020202020204" pitchFamily="34" charset="0"/>
              </a:rPr>
              <a:t>2</a:t>
            </a:r>
          </a:p>
        </p:txBody>
      </p:sp>
      <p:sp>
        <p:nvSpPr>
          <p:cNvPr id="34" name="Oval 43">
            <a:extLst>
              <a:ext uri="{FF2B5EF4-FFF2-40B4-BE49-F238E27FC236}">
                <a16:creationId xmlns:a16="http://schemas.microsoft.com/office/drawing/2014/main" id="{7915B79E-AE8A-9302-BFB7-3C14CE29A436}"/>
              </a:ext>
            </a:extLst>
          </p:cNvPr>
          <p:cNvSpPr/>
          <p:nvPr/>
        </p:nvSpPr>
        <p:spPr>
          <a:xfrm>
            <a:off x="9943342" y="1056598"/>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35" name="TextBox 44">
            <a:extLst>
              <a:ext uri="{FF2B5EF4-FFF2-40B4-BE49-F238E27FC236}">
                <a16:creationId xmlns:a16="http://schemas.microsoft.com/office/drawing/2014/main" id="{B0CC2204-8849-CC17-CAC2-EA70A991FB66}"/>
              </a:ext>
            </a:extLst>
          </p:cNvPr>
          <p:cNvSpPr txBox="1"/>
          <p:nvPr/>
        </p:nvSpPr>
        <p:spPr>
          <a:xfrm>
            <a:off x="10128009" y="1140596"/>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3200" b="1" dirty="0">
                <a:latin typeface="Century Gothic" panose="020B0502020202020204" pitchFamily="34" charset="0"/>
              </a:rPr>
              <a:t>4</a:t>
            </a:r>
            <a:endParaRPr lang="es-CO" sz="3200" b="1" noProof="0" dirty="0">
              <a:latin typeface="Century Gothic" panose="020B0502020202020204" pitchFamily="34" charset="0"/>
            </a:endParaRPr>
          </a:p>
        </p:txBody>
      </p:sp>
      <p:sp>
        <p:nvSpPr>
          <p:cNvPr id="32" name="Oval 43">
            <a:extLst>
              <a:ext uri="{FF2B5EF4-FFF2-40B4-BE49-F238E27FC236}">
                <a16:creationId xmlns:a16="http://schemas.microsoft.com/office/drawing/2014/main" id="{2517073D-6CA5-02AF-64BD-E467B535C619}"/>
              </a:ext>
            </a:extLst>
          </p:cNvPr>
          <p:cNvSpPr/>
          <p:nvPr/>
        </p:nvSpPr>
        <p:spPr>
          <a:xfrm>
            <a:off x="1144167" y="3037239"/>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33" name="TextBox 44">
            <a:extLst>
              <a:ext uri="{FF2B5EF4-FFF2-40B4-BE49-F238E27FC236}">
                <a16:creationId xmlns:a16="http://schemas.microsoft.com/office/drawing/2014/main" id="{A04237D6-0081-2EFF-F9B1-199E3DBCED5D}"/>
              </a:ext>
            </a:extLst>
          </p:cNvPr>
          <p:cNvSpPr txBox="1"/>
          <p:nvPr/>
        </p:nvSpPr>
        <p:spPr>
          <a:xfrm>
            <a:off x="1328834" y="3121237"/>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3200" b="1" dirty="0">
                <a:latin typeface="Century Gothic" panose="020B0502020202020204" pitchFamily="34" charset="0"/>
              </a:rPr>
              <a:t>5</a:t>
            </a:r>
            <a:endParaRPr lang="es-CO" sz="3200" b="1" noProof="0" dirty="0">
              <a:latin typeface="Century Gothic" panose="020B0502020202020204" pitchFamily="34" charset="0"/>
            </a:endParaRPr>
          </a:p>
        </p:txBody>
      </p:sp>
      <p:sp>
        <p:nvSpPr>
          <p:cNvPr id="30" name="Oval 43">
            <a:extLst>
              <a:ext uri="{FF2B5EF4-FFF2-40B4-BE49-F238E27FC236}">
                <a16:creationId xmlns:a16="http://schemas.microsoft.com/office/drawing/2014/main" id="{9C6897DB-914F-649E-2DFF-E5C71D14EB83}"/>
              </a:ext>
            </a:extLst>
          </p:cNvPr>
          <p:cNvSpPr/>
          <p:nvPr/>
        </p:nvSpPr>
        <p:spPr>
          <a:xfrm>
            <a:off x="6907960" y="3037239"/>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31" name="TextBox 44">
            <a:extLst>
              <a:ext uri="{FF2B5EF4-FFF2-40B4-BE49-F238E27FC236}">
                <a16:creationId xmlns:a16="http://schemas.microsoft.com/office/drawing/2014/main" id="{220F65E5-5BC9-2FF2-C14A-9F3FC83B0B09}"/>
              </a:ext>
            </a:extLst>
          </p:cNvPr>
          <p:cNvSpPr txBox="1"/>
          <p:nvPr/>
        </p:nvSpPr>
        <p:spPr>
          <a:xfrm>
            <a:off x="7092627" y="3121237"/>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3200" b="1" noProof="0" dirty="0">
                <a:latin typeface="Century Gothic" panose="020B0502020202020204" pitchFamily="34" charset="0"/>
              </a:rPr>
              <a:t>7</a:t>
            </a:r>
          </a:p>
        </p:txBody>
      </p:sp>
      <p:sp>
        <p:nvSpPr>
          <p:cNvPr id="28" name="Oval 43">
            <a:extLst>
              <a:ext uri="{FF2B5EF4-FFF2-40B4-BE49-F238E27FC236}">
                <a16:creationId xmlns:a16="http://schemas.microsoft.com/office/drawing/2014/main" id="{568C423A-09DD-C3F8-643D-41262059D42E}"/>
              </a:ext>
            </a:extLst>
          </p:cNvPr>
          <p:cNvSpPr/>
          <p:nvPr/>
        </p:nvSpPr>
        <p:spPr>
          <a:xfrm>
            <a:off x="3963511" y="3037239"/>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29" name="TextBox 44">
            <a:extLst>
              <a:ext uri="{FF2B5EF4-FFF2-40B4-BE49-F238E27FC236}">
                <a16:creationId xmlns:a16="http://schemas.microsoft.com/office/drawing/2014/main" id="{4FE0EC7C-F37D-573C-C71E-2314F6915D36}"/>
              </a:ext>
            </a:extLst>
          </p:cNvPr>
          <p:cNvSpPr txBox="1"/>
          <p:nvPr/>
        </p:nvSpPr>
        <p:spPr>
          <a:xfrm>
            <a:off x="4148178" y="3121237"/>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3200" b="1" dirty="0">
                <a:latin typeface="Century Gothic" panose="020B0502020202020204" pitchFamily="34" charset="0"/>
              </a:rPr>
              <a:t>6</a:t>
            </a:r>
            <a:endParaRPr lang="es-CO" sz="3200" b="1" noProof="0" dirty="0">
              <a:latin typeface="Century Gothic" panose="020B0502020202020204" pitchFamily="34" charset="0"/>
            </a:endParaRPr>
          </a:p>
        </p:txBody>
      </p:sp>
      <p:sp>
        <p:nvSpPr>
          <p:cNvPr id="26" name="Oval 43">
            <a:extLst>
              <a:ext uri="{FF2B5EF4-FFF2-40B4-BE49-F238E27FC236}">
                <a16:creationId xmlns:a16="http://schemas.microsoft.com/office/drawing/2014/main" id="{F252C607-2293-0E1C-A129-ADDE3AE47A83}"/>
              </a:ext>
            </a:extLst>
          </p:cNvPr>
          <p:cNvSpPr/>
          <p:nvPr/>
        </p:nvSpPr>
        <p:spPr>
          <a:xfrm>
            <a:off x="9943342" y="3044928"/>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27" name="TextBox 44">
            <a:extLst>
              <a:ext uri="{FF2B5EF4-FFF2-40B4-BE49-F238E27FC236}">
                <a16:creationId xmlns:a16="http://schemas.microsoft.com/office/drawing/2014/main" id="{2C2BF7D7-DFAC-A1AE-4F47-38ADF1DD959F}"/>
              </a:ext>
            </a:extLst>
          </p:cNvPr>
          <p:cNvSpPr txBox="1"/>
          <p:nvPr/>
        </p:nvSpPr>
        <p:spPr>
          <a:xfrm>
            <a:off x="10128009" y="3128926"/>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3200" b="1" noProof="0" dirty="0">
                <a:latin typeface="Century Gothic" panose="020B0502020202020204" pitchFamily="34" charset="0"/>
              </a:rPr>
              <a:t>8</a:t>
            </a:r>
          </a:p>
        </p:txBody>
      </p:sp>
      <p:sp>
        <p:nvSpPr>
          <p:cNvPr id="24" name="Oval 43">
            <a:extLst>
              <a:ext uri="{FF2B5EF4-FFF2-40B4-BE49-F238E27FC236}">
                <a16:creationId xmlns:a16="http://schemas.microsoft.com/office/drawing/2014/main" id="{6D8390A5-1651-0AA2-F57C-8B3B9950D926}"/>
              </a:ext>
            </a:extLst>
          </p:cNvPr>
          <p:cNvSpPr/>
          <p:nvPr/>
        </p:nvSpPr>
        <p:spPr>
          <a:xfrm>
            <a:off x="7591110" y="5537603"/>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25" name="CuadroTexto 59">
            <a:extLst>
              <a:ext uri="{FF2B5EF4-FFF2-40B4-BE49-F238E27FC236}">
                <a16:creationId xmlns:a16="http://schemas.microsoft.com/office/drawing/2014/main" id="{28DE9989-1AB2-B62A-138A-891E0E0FC749}"/>
              </a:ext>
            </a:extLst>
          </p:cNvPr>
          <p:cNvSpPr txBox="1"/>
          <p:nvPr/>
        </p:nvSpPr>
        <p:spPr>
          <a:xfrm>
            <a:off x="8622972" y="5513299"/>
            <a:ext cx="3526535" cy="1077218"/>
          </a:xfrm>
          <a:prstGeom prst="rect">
            <a:avLst/>
          </a:prstGeom>
          <a:noFill/>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0" i="0" dirty="0">
                <a:solidFill>
                  <a:srgbClr val="000000"/>
                </a:solidFill>
                <a:effectLst/>
                <a:latin typeface="+mj-lt"/>
              </a:rPr>
              <a:t>La experiencia será válida </a:t>
            </a:r>
            <a:r>
              <a:rPr lang="es-ES" sz="1600" b="1" i="0" dirty="0">
                <a:solidFill>
                  <a:srgbClr val="000000"/>
                </a:solidFill>
                <a:effectLst/>
                <a:latin typeface="+mj-lt"/>
              </a:rPr>
              <a:t>incluso si es liderada por otra Facultad </a:t>
            </a:r>
            <a:r>
              <a:rPr lang="es-ES" sz="1600" b="0" i="0" dirty="0">
                <a:solidFill>
                  <a:srgbClr val="000000"/>
                </a:solidFill>
                <a:effectLst/>
                <a:latin typeface="+mj-lt"/>
              </a:rPr>
              <a:t>de UNIANDES, </a:t>
            </a:r>
            <a:r>
              <a:rPr lang="es-ES" sz="1600" b="1" i="0" dirty="0">
                <a:solidFill>
                  <a:srgbClr val="000000"/>
                </a:solidFill>
                <a:effectLst/>
                <a:latin typeface="+mj-lt"/>
              </a:rPr>
              <a:t>y no por la Facultad de Ingeniería.</a:t>
            </a:r>
            <a:endParaRPr lang="es-CO" sz="1600" b="1" dirty="0">
              <a:latin typeface="+mj-lt"/>
            </a:endParaRPr>
          </a:p>
        </p:txBody>
      </p:sp>
      <p:sp>
        <p:nvSpPr>
          <p:cNvPr id="42" name="TextBox 15">
            <a:extLst>
              <a:ext uri="{FF2B5EF4-FFF2-40B4-BE49-F238E27FC236}">
                <a16:creationId xmlns:a16="http://schemas.microsoft.com/office/drawing/2014/main" id="{832210DD-BD9E-9F4C-206E-24DA9ADD0870}"/>
              </a:ext>
            </a:extLst>
          </p:cNvPr>
          <p:cNvSpPr txBox="1"/>
          <p:nvPr/>
        </p:nvSpPr>
        <p:spPr>
          <a:xfrm>
            <a:off x="96461" y="3926312"/>
            <a:ext cx="2585859" cy="83099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600" b="1" dirty="0">
                <a:solidFill>
                  <a:srgbClr val="002060"/>
                </a:solidFill>
                <a:latin typeface="Century Gothic"/>
                <a:cs typeface="Century Gothic"/>
              </a:rPr>
              <a:t>Curso a través de Virtual Mobility </a:t>
            </a:r>
            <a:r>
              <a:rPr lang="pt-BR" sz="1600" b="1" dirty="0" err="1">
                <a:solidFill>
                  <a:srgbClr val="002060"/>
                </a:solidFill>
                <a:latin typeface="Century Gothic"/>
                <a:cs typeface="Century Gothic"/>
              </a:rPr>
              <a:t>Program</a:t>
            </a:r>
            <a:r>
              <a:rPr lang="pt-BR" sz="1600" b="1" dirty="0">
                <a:solidFill>
                  <a:srgbClr val="002060"/>
                </a:solidFill>
                <a:latin typeface="Century Gothic"/>
                <a:cs typeface="Century Gothic"/>
              </a:rPr>
              <a:t> – VMP</a:t>
            </a:r>
            <a:endParaRPr lang="es-CO" sz="1600" b="1" noProof="0" dirty="0">
              <a:solidFill>
                <a:srgbClr val="002060"/>
              </a:solidFill>
              <a:latin typeface="Century Gothic"/>
              <a:cs typeface="Century Gothic"/>
            </a:endParaRPr>
          </a:p>
        </p:txBody>
      </p:sp>
    </p:spTree>
    <p:extLst>
      <p:ext uri="{BB962C8B-B14F-4D97-AF65-F5344CB8AC3E}">
        <p14:creationId xmlns:p14="http://schemas.microsoft.com/office/powerpoint/2010/main" val="267501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301D4-1A2A-983D-AB30-4745D63E4EAE}"/>
            </a:ext>
          </a:extLst>
        </p:cNvPr>
        <p:cNvGrpSpPr/>
        <p:nvPr/>
      </p:nvGrpSpPr>
      <p:grpSpPr>
        <a:xfrm>
          <a:off x="0" y="0"/>
          <a:ext cx="0" cy="0"/>
          <a:chOff x="0" y="0"/>
          <a:chExt cx="0" cy="0"/>
        </a:xfrm>
      </p:grpSpPr>
      <p:sp>
        <p:nvSpPr>
          <p:cNvPr id="2" name="Google Shape;220;p27">
            <a:extLst>
              <a:ext uri="{FF2B5EF4-FFF2-40B4-BE49-F238E27FC236}">
                <a16:creationId xmlns:a16="http://schemas.microsoft.com/office/drawing/2014/main" id="{8538ED73-0A56-9913-4011-AEF31248D069}"/>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r>
              <a:rPr lang="es-CO" sz="3600" b="1" noProof="0" dirty="0">
                <a:solidFill>
                  <a:srgbClr val="000056"/>
                </a:solidFill>
                <a:latin typeface="Century Gothic"/>
                <a:cs typeface="Century Gothic"/>
              </a:rPr>
              <a:t>Experiencias internacionales</a:t>
            </a:r>
          </a:p>
        </p:txBody>
      </p:sp>
      <p:cxnSp>
        <p:nvCxnSpPr>
          <p:cNvPr id="79" name="Straight Connector 14">
            <a:extLst>
              <a:ext uri="{FF2B5EF4-FFF2-40B4-BE49-F238E27FC236}">
                <a16:creationId xmlns:a16="http://schemas.microsoft.com/office/drawing/2014/main" id="{8DD9B626-A58C-DDAB-BFEA-D3D2664863D5}"/>
              </a:ext>
            </a:extLst>
          </p:cNvPr>
          <p:cNvCxnSpPr/>
          <p:nvPr/>
        </p:nvCxnSpPr>
        <p:spPr>
          <a:xfrm flipV="1">
            <a:off x="2924388" y="3448264"/>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80" name="Straight Connector 18">
            <a:extLst>
              <a:ext uri="{FF2B5EF4-FFF2-40B4-BE49-F238E27FC236}">
                <a16:creationId xmlns:a16="http://schemas.microsoft.com/office/drawing/2014/main" id="{98DBEEC5-CED1-50A3-FE76-B50262346CE8}"/>
              </a:ext>
            </a:extLst>
          </p:cNvPr>
          <p:cNvCxnSpPr/>
          <p:nvPr/>
        </p:nvCxnSpPr>
        <p:spPr>
          <a:xfrm flipV="1">
            <a:off x="9630928" y="3460305"/>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sp>
        <p:nvSpPr>
          <p:cNvPr id="81" name="TextBox 15">
            <a:extLst>
              <a:ext uri="{FF2B5EF4-FFF2-40B4-BE49-F238E27FC236}">
                <a16:creationId xmlns:a16="http://schemas.microsoft.com/office/drawing/2014/main" id="{F0DA745B-DF47-79C8-0EAD-C1B14CA3653F}"/>
              </a:ext>
            </a:extLst>
          </p:cNvPr>
          <p:cNvSpPr txBox="1"/>
          <p:nvPr/>
        </p:nvSpPr>
        <p:spPr>
          <a:xfrm>
            <a:off x="218172" y="1710549"/>
            <a:ext cx="2646445" cy="553998"/>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500" b="1" noProof="0" dirty="0">
                <a:solidFill>
                  <a:srgbClr val="002060"/>
                </a:solidFill>
                <a:latin typeface="Century Gothic"/>
                <a:cs typeface="Century Gothic"/>
              </a:rPr>
              <a:t>Misión Académica – Salida Internacional</a:t>
            </a:r>
          </a:p>
        </p:txBody>
      </p:sp>
      <p:sp>
        <p:nvSpPr>
          <p:cNvPr id="82" name="TextBox 15">
            <a:extLst>
              <a:ext uri="{FF2B5EF4-FFF2-40B4-BE49-F238E27FC236}">
                <a16:creationId xmlns:a16="http://schemas.microsoft.com/office/drawing/2014/main" id="{0B223C23-5FFF-75C0-3BD9-6BA6572ED053}"/>
              </a:ext>
            </a:extLst>
          </p:cNvPr>
          <p:cNvSpPr txBox="1"/>
          <p:nvPr/>
        </p:nvSpPr>
        <p:spPr>
          <a:xfrm>
            <a:off x="2845740" y="1672583"/>
            <a:ext cx="3110305" cy="784830"/>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500" b="1" dirty="0">
                <a:solidFill>
                  <a:srgbClr val="002060"/>
                </a:solidFill>
                <a:latin typeface="Century Gothic"/>
                <a:cs typeface="Century Gothic"/>
              </a:rPr>
              <a:t>Curso asociado a una Misión Académica de Ingeniería realizada en UNIANDES</a:t>
            </a:r>
            <a:endParaRPr lang="es-CO" sz="1500" b="1" noProof="0" dirty="0">
              <a:solidFill>
                <a:srgbClr val="002060"/>
              </a:solidFill>
              <a:latin typeface="Century Gothic"/>
              <a:cs typeface="Century Gothic"/>
            </a:endParaRPr>
          </a:p>
        </p:txBody>
      </p:sp>
      <p:sp>
        <p:nvSpPr>
          <p:cNvPr id="83" name="TextBox 15">
            <a:extLst>
              <a:ext uri="{FF2B5EF4-FFF2-40B4-BE49-F238E27FC236}">
                <a16:creationId xmlns:a16="http://schemas.microsoft.com/office/drawing/2014/main" id="{B79328D5-A7F0-6AB0-8CA3-15D6BF6C5869}"/>
              </a:ext>
            </a:extLst>
          </p:cNvPr>
          <p:cNvSpPr txBox="1"/>
          <p:nvPr/>
        </p:nvSpPr>
        <p:spPr>
          <a:xfrm>
            <a:off x="87212" y="3610244"/>
            <a:ext cx="2870171" cy="1015663"/>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500" b="1" noProof="0" dirty="0">
                <a:solidFill>
                  <a:srgbClr val="002060"/>
                </a:solidFill>
                <a:latin typeface="Century Gothic"/>
                <a:cs typeface="Century Gothic"/>
              </a:rPr>
              <a:t>Representación de UNIANDES en una competencia académica Internacional</a:t>
            </a:r>
            <a:endParaRPr lang="es-CO" sz="1500" b="1" noProof="0" dirty="0">
              <a:solidFill>
                <a:srgbClr val="002060"/>
              </a:solidFill>
              <a:latin typeface="Century Gothic"/>
              <a:cs typeface="Century Gothic"/>
            </a:endParaRPr>
          </a:p>
        </p:txBody>
      </p:sp>
      <p:sp>
        <p:nvSpPr>
          <p:cNvPr id="85" name="TextBox 15">
            <a:extLst>
              <a:ext uri="{FF2B5EF4-FFF2-40B4-BE49-F238E27FC236}">
                <a16:creationId xmlns:a16="http://schemas.microsoft.com/office/drawing/2014/main" id="{B97C666F-B23A-B331-8477-648711BA2205}"/>
              </a:ext>
            </a:extLst>
          </p:cNvPr>
          <p:cNvSpPr txBox="1"/>
          <p:nvPr/>
        </p:nvSpPr>
        <p:spPr>
          <a:xfrm>
            <a:off x="9665860" y="3641474"/>
            <a:ext cx="2343211" cy="124649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500" b="1" dirty="0">
                <a:solidFill>
                  <a:srgbClr val="002060"/>
                </a:solidFill>
              </a:rPr>
              <a:t>CBU’s </a:t>
            </a:r>
            <a:r>
              <a:rPr lang="es-ES" sz="1500" b="1" dirty="0">
                <a:solidFill>
                  <a:srgbClr val="002060"/>
                </a:solidFill>
              </a:rPr>
              <a:t>ofrecidos por el Departamento de Lenguas y Cultura sobre </a:t>
            </a:r>
            <a:r>
              <a:rPr lang="es-CO" sz="1500" b="1" dirty="0">
                <a:solidFill>
                  <a:srgbClr val="002060"/>
                </a:solidFill>
              </a:rPr>
              <a:t>Competencias Interculturales</a:t>
            </a:r>
          </a:p>
        </p:txBody>
      </p:sp>
      <p:sp>
        <p:nvSpPr>
          <p:cNvPr id="86" name="TextBox 15">
            <a:extLst>
              <a:ext uri="{FF2B5EF4-FFF2-40B4-BE49-F238E27FC236}">
                <a16:creationId xmlns:a16="http://schemas.microsoft.com/office/drawing/2014/main" id="{7F7113BB-88BC-857A-7759-AB87A3ECE5A3}"/>
              </a:ext>
            </a:extLst>
          </p:cNvPr>
          <p:cNvSpPr txBox="1"/>
          <p:nvPr/>
        </p:nvSpPr>
        <p:spPr>
          <a:xfrm>
            <a:off x="5869616" y="3632175"/>
            <a:ext cx="3726381" cy="1015663"/>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500" b="1" dirty="0">
                <a:solidFill>
                  <a:srgbClr val="002060"/>
                </a:solidFill>
              </a:rPr>
              <a:t>Cursos válidos pertenecientes a una de las opciones académicas ofrecidas por el Departamento de Lenguas y Cultura.</a:t>
            </a:r>
            <a:endParaRPr lang="es-CO" sz="1500" b="1" noProof="0" dirty="0">
              <a:solidFill>
                <a:srgbClr val="002060"/>
              </a:solidFill>
              <a:latin typeface="Century Gothic"/>
              <a:cs typeface="Century Gothic"/>
            </a:endParaRPr>
          </a:p>
        </p:txBody>
      </p:sp>
      <p:sp>
        <p:nvSpPr>
          <p:cNvPr id="87" name="TextBox 15">
            <a:extLst>
              <a:ext uri="{FF2B5EF4-FFF2-40B4-BE49-F238E27FC236}">
                <a16:creationId xmlns:a16="http://schemas.microsoft.com/office/drawing/2014/main" id="{14E079E5-4C3A-581B-EEC7-2958F38A43EF}"/>
              </a:ext>
            </a:extLst>
          </p:cNvPr>
          <p:cNvSpPr txBox="1"/>
          <p:nvPr/>
        </p:nvSpPr>
        <p:spPr>
          <a:xfrm>
            <a:off x="6021796" y="1731181"/>
            <a:ext cx="3013865" cy="784830"/>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500" b="1" noProof="0" dirty="0">
                <a:solidFill>
                  <a:srgbClr val="002060"/>
                </a:solidFill>
                <a:latin typeface="Century Gothic"/>
                <a:cs typeface="Century Gothic"/>
              </a:rPr>
              <a:t>Curso de la oferta regular o de la Escuela Internacional de Verano, impartido en inglés.</a:t>
            </a:r>
          </a:p>
        </p:txBody>
      </p:sp>
      <p:sp>
        <p:nvSpPr>
          <p:cNvPr id="88" name="TextBox 15">
            <a:extLst>
              <a:ext uri="{FF2B5EF4-FFF2-40B4-BE49-F238E27FC236}">
                <a16:creationId xmlns:a16="http://schemas.microsoft.com/office/drawing/2014/main" id="{74EA5321-9973-BF80-2F7D-159C2530E52B}"/>
              </a:ext>
            </a:extLst>
          </p:cNvPr>
          <p:cNvSpPr txBox="1"/>
          <p:nvPr/>
        </p:nvSpPr>
        <p:spPr>
          <a:xfrm>
            <a:off x="2949873" y="3596459"/>
            <a:ext cx="2870171" cy="1015663"/>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500" b="1" noProof="0" dirty="0">
                <a:solidFill>
                  <a:srgbClr val="002060"/>
                </a:solidFill>
                <a:latin typeface="Century Gothic"/>
                <a:cs typeface="Century Gothic"/>
              </a:rPr>
              <a:t>Anfitrión de estudiantes en intercambio, visitas y/o eventos internacionales en UNIANDES</a:t>
            </a:r>
            <a:endParaRPr lang="es-CO" sz="1500" b="1" noProof="0" dirty="0">
              <a:solidFill>
                <a:srgbClr val="002060"/>
              </a:solidFill>
              <a:latin typeface="Century Gothic"/>
              <a:cs typeface="Century Gothic"/>
            </a:endParaRPr>
          </a:p>
        </p:txBody>
      </p:sp>
      <p:cxnSp>
        <p:nvCxnSpPr>
          <p:cNvPr id="91" name="Straight Connector 13">
            <a:extLst>
              <a:ext uri="{FF2B5EF4-FFF2-40B4-BE49-F238E27FC236}">
                <a16:creationId xmlns:a16="http://schemas.microsoft.com/office/drawing/2014/main" id="{25B89EF1-2754-70CF-4DF7-975B0512E902}"/>
              </a:ext>
            </a:extLst>
          </p:cNvPr>
          <p:cNvCxnSpPr/>
          <p:nvPr/>
        </p:nvCxnSpPr>
        <p:spPr>
          <a:xfrm flipV="1">
            <a:off x="2883495" y="1468696"/>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92" name="Straight Connector 15">
            <a:extLst>
              <a:ext uri="{FF2B5EF4-FFF2-40B4-BE49-F238E27FC236}">
                <a16:creationId xmlns:a16="http://schemas.microsoft.com/office/drawing/2014/main" id="{26BC08EA-AFDF-EA9A-0EE4-0E4FC755B329}"/>
              </a:ext>
            </a:extLst>
          </p:cNvPr>
          <p:cNvCxnSpPr/>
          <p:nvPr/>
        </p:nvCxnSpPr>
        <p:spPr>
          <a:xfrm flipV="1">
            <a:off x="5950585" y="1468696"/>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93" name="Straight Connector 17">
            <a:extLst>
              <a:ext uri="{FF2B5EF4-FFF2-40B4-BE49-F238E27FC236}">
                <a16:creationId xmlns:a16="http://schemas.microsoft.com/office/drawing/2014/main" id="{5364E8DB-8BAD-AECD-FE9F-A41AE1F88F73}"/>
              </a:ext>
            </a:extLst>
          </p:cNvPr>
          <p:cNvCxnSpPr/>
          <p:nvPr/>
        </p:nvCxnSpPr>
        <p:spPr>
          <a:xfrm flipV="1">
            <a:off x="9126194" y="1520666"/>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cxnSp>
        <p:nvCxnSpPr>
          <p:cNvPr id="94" name="Straight Connector 15">
            <a:extLst>
              <a:ext uri="{FF2B5EF4-FFF2-40B4-BE49-F238E27FC236}">
                <a16:creationId xmlns:a16="http://schemas.microsoft.com/office/drawing/2014/main" id="{CFE9593A-96D2-CFF0-A0F7-518426F30C5C}"/>
              </a:ext>
            </a:extLst>
          </p:cNvPr>
          <p:cNvCxnSpPr/>
          <p:nvPr/>
        </p:nvCxnSpPr>
        <p:spPr>
          <a:xfrm flipV="1">
            <a:off x="5878161" y="3455667"/>
            <a:ext cx="0" cy="1156455"/>
          </a:xfrm>
          <a:prstGeom prst="line">
            <a:avLst/>
          </a:prstGeom>
          <a:ln>
            <a:solidFill>
              <a:srgbClr val="AFABAB"/>
            </a:solidFill>
          </a:ln>
        </p:spPr>
        <p:style>
          <a:lnRef idx="2">
            <a:schemeClr val="accent1"/>
          </a:lnRef>
          <a:fillRef idx="0">
            <a:schemeClr val="accent1"/>
          </a:fillRef>
          <a:effectRef idx="1">
            <a:schemeClr val="accent1"/>
          </a:effectRef>
          <a:fontRef idx="minor">
            <a:schemeClr val="tx1"/>
          </a:fontRef>
        </p:style>
      </p:cxnSp>
      <p:sp>
        <p:nvSpPr>
          <p:cNvPr id="115" name="Oval 43">
            <a:extLst>
              <a:ext uri="{FF2B5EF4-FFF2-40B4-BE49-F238E27FC236}">
                <a16:creationId xmlns:a16="http://schemas.microsoft.com/office/drawing/2014/main" id="{6A9D0401-45A6-D0D5-24F9-A404BDBE6999}"/>
              </a:ext>
            </a:extLst>
          </p:cNvPr>
          <p:cNvSpPr/>
          <p:nvPr/>
        </p:nvSpPr>
        <p:spPr>
          <a:xfrm>
            <a:off x="1218282" y="905825"/>
            <a:ext cx="738664" cy="738664"/>
          </a:xfrm>
          <a:prstGeom prst="ellipse">
            <a:avLst/>
          </a:prstGeom>
          <a:solidFill>
            <a:srgbClr val="E55753"/>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dirty="0"/>
          </a:p>
        </p:txBody>
      </p:sp>
      <p:sp>
        <p:nvSpPr>
          <p:cNvPr id="116" name="TextBox 44">
            <a:extLst>
              <a:ext uri="{FF2B5EF4-FFF2-40B4-BE49-F238E27FC236}">
                <a16:creationId xmlns:a16="http://schemas.microsoft.com/office/drawing/2014/main" id="{758989A5-FD32-3947-2823-B24DDEAB60FB}"/>
              </a:ext>
            </a:extLst>
          </p:cNvPr>
          <p:cNvSpPr txBox="1"/>
          <p:nvPr/>
        </p:nvSpPr>
        <p:spPr>
          <a:xfrm>
            <a:off x="1401608" y="995067"/>
            <a:ext cx="372012" cy="525599"/>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2800" b="1" dirty="0">
                <a:latin typeface="Century Gothic" panose="020B0502020202020204" pitchFamily="34" charset="0"/>
              </a:rPr>
              <a:t>9</a:t>
            </a:r>
            <a:endParaRPr lang="es-CO" b="1" dirty="0">
              <a:latin typeface="Century Gothic" panose="020B0502020202020204" pitchFamily="34" charset="0"/>
            </a:endParaRPr>
          </a:p>
        </p:txBody>
      </p:sp>
      <p:sp>
        <p:nvSpPr>
          <p:cNvPr id="96" name="Oval 43">
            <a:extLst>
              <a:ext uri="{FF2B5EF4-FFF2-40B4-BE49-F238E27FC236}">
                <a16:creationId xmlns:a16="http://schemas.microsoft.com/office/drawing/2014/main" id="{F43B00BF-23FE-202F-E9FB-FBD088F1206D}"/>
              </a:ext>
            </a:extLst>
          </p:cNvPr>
          <p:cNvSpPr/>
          <p:nvPr/>
        </p:nvSpPr>
        <p:spPr>
          <a:xfrm>
            <a:off x="4032156" y="895947"/>
            <a:ext cx="738664" cy="738664"/>
          </a:xfrm>
          <a:prstGeom prst="ellipse">
            <a:avLst/>
          </a:prstGeom>
          <a:solidFill>
            <a:srgbClr val="E55753"/>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97" name="TextBox 44">
            <a:extLst>
              <a:ext uri="{FF2B5EF4-FFF2-40B4-BE49-F238E27FC236}">
                <a16:creationId xmlns:a16="http://schemas.microsoft.com/office/drawing/2014/main" id="{4BE27078-5E6E-791D-D7AA-9C2B18E1C3E3}"/>
              </a:ext>
            </a:extLst>
          </p:cNvPr>
          <p:cNvSpPr txBox="1"/>
          <p:nvPr/>
        </p:nvSpPr>
        <p:spPr>
          <a:xfrm>
            <a:off x="4072859" y="1078270"/>
            <a:ext cx="624200" cy="331958"/>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2800" b="1" noProof="0" dirty="0">
                <a:latin typeface="Century Gothic" panose="020B0502020202020204" pitchFamily="34" charset="0"/>
              </a:rPr>
              <a:t>10</a:t>
            </a:r>
            <a:endParaRPr lang="es-CO" b="1" noProof="0" dirty="0">
              <a:latin typeface="Century Gothic" panose="020B0502020202020204" pitchFamily="34" charset="0"/>
            </a:endParaRPr>
          </a:p>
        </p:txBody>
      </p:sp>
      <p:sp>
        <p:nvSpPr>
          <p:cNvPr id="98" name="Oval 43">
            <a:extLst>
              <a:ext uri="{FF2B5EF4-FFF2-40B4-BE49-F238E27FC236}">
                <a16:creationId xmlns:a16="http://schemas.microsoft.com/office/drawing/2014/main" id="{69B8409F-FCDE-A7D9-1998-65FC3BE0D4FD}"/>
              </a:ext>
            </a:extLst>
          </p:cNvPr>
          <p:cNvSpPr/>
          <p:nvPr/>
        </p:nvSpPr>
        <p:spPr>
          <a:xfrm>
            <a:off x="7116892" y="844880"/>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99" name="TextBox 44">
            <a:extLst>
              <a:ext uri="{FF2B5EF4-FFF2-40B4-BE49-F238E27FC236}">
                <a16:creationId xmlns:a16="http://schemas.microsoft.com/office/drawing/2014/main" id="{51CD9280-D539-1423-E91D-2CE9B3A8795F}"/>
              </a:ext>
            </a:extLst>
          </p:cNvPr>
          <p:cNvSpPr txBox="1"/>
          <p:nvPr/>
        </p:nvSpPr>
        <p:spPr>
          <a:xfrm>
            <a:off x="7172777" y="1055120"/>
            <a:ext cx="624200" cy="331958"/>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2800" b="1" noProof="0" dirty="0">
                <a:latin typeface="Century Gothic" panose="020B0502020202020204" pitchFamily="34" charset="0"/>
              </a:rPr>
              <a:t>11</a:t>
            </a:r>
            <a:endParaRPr lang="es-CO" b="1" noProof="0" dirty="0">
              <a:latin typeface="Century Gothic" panose="020B0502020202020204" pitchFamily="34" charset="0"/>
            </a:endParaRPr>
          </a:p>
        </p:txBody>
      </p:sp>
      <p:sp>
        <p:nvSpPr>
          <p:cNvPr id="100" name="Oval 43">
            <a:extLst>
              <a:ext uri="{FF2B5EF4-FFF2-40B4-BE49-F238E27FC236}">
                <a16:creationId xmlns:a16="http://schemas.microsoft.com/office/drawing/2014/main" id="{369FA5A2-0F2F-372F-DAAE-EF7AACA4ADE8}"/>
              </a:ext>
            </a:extLst>
          </p:cNvPr>
          <p:cNvSpPr/>
          <p:nvPr/>
        </p:nvSpPr>
        <p:spPr>
          <a:xfrm>
            <a:off x="10120070" y="868030"/>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101" name="TextBox 44">
            <a:extLst>
              <a:ext uri="{FF2B5EF4-FFF2-40B4-BE49-F238E27FC236}">
                <a16:creationId xmlns:a16="http://schemas.microsoft.com/office/drawing/2014/main" id="{67249AB5-B016-BAD3-5C95-95F3B0A671E0}"/>
              </a:ext>
            </a:extLst>
          </p:cNvPr>
          <p:cNvSpPr txBox="1"/>
          <p:nvPr/>
        </p:nvSpPr>
        <p:spPr>
          <a:xfrm>
            <a:off x="10175955" y="1078270"/>
            <a:ext cx="624200" cy="331958"/>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2800" b="1" noProof="0" dirty="0">
                <a:latin typeface="Century Gothic" panose="020B0502020202020204" pitchFamily="34" charset="0"/>
              </a:rPr>
              <a:t>12</a:t>
            </a:r>
            <a:endParaRPr lang="es-CO" b="1" noProof="0" dirty="0">
              <a:latin typeface="Century Gothic" panose="020B0502020202020204" pitchFamily="34" charset="0"/>
            </a:endParaRPr>
          </a:p>
        </p:txBody>
      </p:sp>
      <p:sp>
        <p:nvSpPr>
          <p:cNvPr id="102" name="Oval 43">
            <a:extLst>
              <a:ext uri="{FF2B5EF4-FFF2-40B4-BE49-F238E27FC236}">
                <a16:creationId xmlns:a16="http://schemas.microsoft.com/office/drawing/2014/main" id="{4D075B00-9182-5776-84A2-89B4AE9A04D6}"/>
              </a:ext>
            </a:extLst>
          </p:cNvPr>
          <p:cNvSpPr/>
          <p:nvPr/>
        </p:nvSpPr>
        <p:spPr>
          <a:xfrm>
            <a:off x="7334728" y="2782141"/>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103" name="Oval 43">
            <a:extLst>
              <a:ext uri="{FF2B5EF4-FFF2-40B4-BE49-F238E27FC236}">
                <a16:creationId xmlns:a16="http://schemas.microsoft.com/office/drawing/2014/main" id="{E074C22E-4D4A-4342-2AF2-A6A87739F8BA}"/>
              </a:ext>
            </a:extLst>
          </p:cNvPr>
          <p:cNvSpPr/>
          <p:nvPr/>
        </p:nvSpPr>
        <p:spPr>
          <a:xfrm>
            <a:off x="10402361" y="2791208"/>
            <a:ext cx="738664" cy="738664"/>
          </a:xfrm>
          <a:prstGeom prst="ellipse">
            <a:avLst/>
          </a:prstGeom>
          <a:solidFill>
            <a:srgbClr val="4E88E7"/>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104" name="Oval 43">
            <a:extLst>
              <a:ext uri="{FF2B5EF4-FFF2-40B4-BE49-F238E27FC236}">
                <a16:creationId xmlns:a16="http://schemas.microsoft.com/office/drawing/2014/main" id="{37F62AE8-D2FD-6A85-E312-CA797EF6F1FE}"/>
              </a:ext>
            </a:extLst>
          </p:cNvPr>
          <p:cNvSpPr/>
          <p:nvPr/>
        </p:nvSpPr>
        <p:spPr>
          <a:xfrm>
            <a:off x="4045978" y="2763834"/>
            <a:ext cx="738664" cy="738664"/>
          </a:xfrm>
          <a:prstGeom prst="ellipse">
            <a:avLst/>
          </a:prstGeom>
          <a:solidFill>
            <a:srgbClr val="E55753"/>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105" name="TextBox 44">
            <a:extLst>
              <a:ext uri="{FF2B5EF4-FFF2-40B4-BE49-F238E27FC236}">
                <a16:creationId xmlns:a16="http://schemas.microsoft.com/office/drawing/2014/main" id="{82960C5E-266B-5A1E-5CCA-DD13F2F3DC2E}"/>
              </a:ext>
            </a:extLst>
          </p:cNvPr>
          <p:cNvSpPr txBox="1"/>
          <p:nvPr/>
        </p:nvSpPr>
        <p:spPr>
          <a:xfrm>
            <a:off x="4093084" y="2961216"/>
            <a:ext cx="624200" cy="331958"/>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2800" b="1" noProof="0" dirty="0">
                <a:latin typeface="Century Gothic" panose="020B0502020202020204" pitchFamily="34" charset="0"/>
              </a:rPr>
              <a:t>14</a:t>
            </a:r>
            <a:endParaRPr lang="es-CO" b="1" noProof="0" dirty="0">
              <a:latin typeface="Century Gothic" panose="020B0502020202020204" pitchFamily="34" charset="0"/>
            </a:endParaRPr>
          </a:p>
        </p:txBody>
      </p:sp>
      <p:sp>
        <p:nvSpPr>
          <p:cNvPr id="106" name="TextBox 44">
            <a:extLst>
              <a:ext uri="{FF2B5EF4-FFF2-40B4-BE49-F238E27FC236}">
                <a16:creationId xmlns:a16="http://schemas.microsoft.com/office/drawing/2014/main" id="{6C2BA9A4-D86D-BD16-E334-ECB2325A1352}"/>
              </a:ext>
            </a:extLst>
          </p:cNvPr>
          <p:cNvSpPr txBox="1"/>
          <p:nvPr/>
        </p:nvSpPr>
        <p:spPr>
          <a:xfrm>
            <a:off x="7386530" y="2964111"/>
            <a:ext cx="624200" cy="331958"/>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2800" b="1" noProof="0" dirty="0">
                <a:latin typeface="Century Gothic" panose="020B0502020202020204" pitchFamily="34" charset="0"/>
              </a:rPr>
              <a:t>15</a:t>
            </a:r>
            <a:endParaRPr lang="es-CO" b="1" noProof="0" dirty="0">
              <a:latin typeface="Century Gothic" panose="020B0502020202020204" pitchFamily="34" charset="0"/>
            </a:endParaRPr>
          </a:p>
        </p:txBody>
      </p:sp>
      <p:sp>
        <p:nvSpPr>
          <p:cNvPr id="107" name="TextBox 44">
            <a:extLst>
              <a:ext uri="{FF2B5EF4-FFF2-40B4-BE49-F238E27FC236}">
                <a16:creationId xmlns:a16="http://schemas.microsoft.com/office/drawing/2014/main" id="{9BE4CCF1-4071-5BEE-1469-6BD1823FF574}"/>
              </a:ext>
            </a:extLst>
          </p:cNvPr>
          <p:cNvSpPr txBox="1"/>
          <p:nvPr/>
        </p:nvSpPr>
        <p:spPr>
          <a:xfrm>
            <a:off x="10466168" y="2983596"/>
            <a:ext cx="624200" cy="331958"/>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2800" b="1" noProof="0" dirty="0">
                <a:latin typeface="Century Gothic" panose="020B0502020202020204" pitchFamily="34" charset="0"/>
              </a:rPr>
              <a:t>16</a:t>
            </a:r>
            <a:endParaRPr lang="es-CO" b="1" noProof="0" dirty="0">
              <a:latin typeface="Century Gothic" panose="020B0502020202020204" pitchFamily="34" charset="0"/>
            </a:endParaRPr>
          </a:p>
        </p:txBody>
      </p:sp>
      <p:sp>
        <p:nvSpPr>
          <p:cNvPr id="108" name="Oval 43">
            <a:extLst>
              <a:ext uri="{FF2B5EF4-FFF2-40B4-BE49-F238E27FC236}">
                <a16:creationId xmlns:a16="http://schemas.microsoft.com/office/drawing/2014/main" id="{6D9BA69C-62EC-AD1F-1887-3400C3746936}"/>
              </a:ext>
            </a:extLst>
          </p:cNvPr>
          <p:cNvSpPr/>
          <p:nvPr/>
        </p:nvSpPr>
        <p:spPr>
          <a:xfrm>
            <a:off x="1218282" y="2757093"/>
            <a:ext cx="738664" cy="738664"/>
          </a:xfrm>
          <a:prstGeom prst="ellipse">
            <a:avLst/>
          </a:prstGeom>
          <a:solidFill>
            <a:srgbClr val="E55753"/>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109" name="TextBox 44">
            <a:extLst>
              <a:ext uri="{FF2B5EF4-FFF2-40B4-BE49-F238E27FC236}">
                <a16:creationId xmlns:a16="http://schemas.microsoft.com/office/drawing/2014/main" id="{A573EA20-90B7-7893-327F-507B2160EDDB}"/>
              </a:ext>
            </a:extLst>
          </p:cNvPr>
          <p:cNvSpPr txBox="1"/>
          <p:nvPr/>
        </p:nvSpPr>
        <p:spPr>
          <a:xfrm>
            <a:off x="1275514" y="2960446"/>
            <a:ext cx="624200" cy="331958"/>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ctr"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CO" sz="2800" b="1" noProof="0" dirty="0">
                <a:latin typeface="Century Gothic" panose="020B0502020202020204" pitchFamily="34" charset="0"/>
              </a:rPr>
              <a:t>1</a:t>
            </a:r>
            <a:r>
              <a:rPr lang="es-CO" sz="2800" b="1" dirty="0">
                <a:latin typeface="Century Gothic" panose="020B0502020202020204" pitchFamily="34" charset="0"/>
              </a:rPr>
              <a:t>3</a:t>
            </a:r>
            <a:endParaRPr lang="es-CO" b="1" noProof="0" dirty="0">
              <a:latin typeface="Century Gothic" panose="020B0502020202020204" pitchFamily="34" charset="0"/>
            </a:endParaRPr>
          </a:p>
        </p:txBody>
      </p:sp>
      <p:sp>
        <p:nvSpPr>
          <p:cNvPr id="112" name="Oval 43">
            <a:extLst>
              <a:ext uri="{FF2B5EF4-FFF2-40B4-BE49-F238E27FC236}">
                <a16:creationId xmlns:a16="http://schemas.microsoft.com/office/drawing/2014/main" id="{C5E0EA0E-61C3-4A75-3BFB-75F12FBB6821}"/>
              </a:ext>
            </a:extLst>
          </p:cNvPr>
          <p:cNvSpPr/>
          <p:nvPr/>
        </p:nvSpPr>
        <p:spPr>
          <a:xfrm>
            <a:off x="1015125" y="5301287"/>
            <a:ext cx="738664" cy="738664"/>
          </a:xfrm>
          <a:prstGeom prst="ellipse">
            <a:avLst/>
          </a:prstGeom>
          <a:solidFill>
            <a:srgbClr val="E55753"/>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p:nvSpPr>
          <p:cNvPr id="113" name="TextBox 15">
            <a:extLst>
              <a:ext uri="{FF2B5EF4-FFF2-40B4-BE49-F238E27FC236}">
                <a16:creationId xmlns:a16="http://schemas.microsoft.com/office/drawing/2014/main" id="{8D5D4E99-785E-D19A-7865-245774D78862}"/>
              </a:ext>
            </a:extLst>
          </p:cNvPr>
          <p:cNvSpPr txBox="1"/>
          <p:nvPr/>
        </p:nvSpPr>
        <p:spPr>
          <a:xfrm>
            <a:off x="1796237" y="5115963"/>
            <a:ext cx="3349533" cy="1200329"/>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noProof="0" dirty="0">
                <a:solidFill>
                  <a:srgbClr val="E55753"/>
                </a:solidFill>
                <a:latin typeface="Century Gothic"/>
                <a:cs typeface="Century Gothic"/>
              </a:rPr>
              <a:t>La experiencia será válida </a:t>
            </a:r>
            <a:r>
              <a:rPr lang="es-ES" b="1" noProof="0" dirty="0">
                <a:solidFill>
                  <a:srgbClr val="E55753"/>
                </a:solidFill>
                <a:latin typeface="Century Gothic"/>
                <a:cs typeface="Century Gothic"/>
              </a:rPr>
              <a:t>solo</a:t>
            </a:r>
            <a:r>
              <a:rPr lang="es-ES" noProof="0" dirty="0">
                <a:solidFill>
                  <a:srgbClr val="E55753"/>
                </a:solidFill>
                <a:latin typeface="Century Gothic"/>
                <a:cs typeface="Century Gothic"/>
              </a:rPr>
              <a:t> </a:t>
            </a:r>
            <a:r>
              <a:rPr lang="es-ES" b="1" noProof="0" dirty="0">
                <a:solidFill>
                  <a:srgbClr val="E55753"/>
                </a:solidFill>
                <a:latin typeface="Century Gothic"/>
                <a:cs typeface="Century Gothic"/>
              </a:rPr>
              <a:t>si es una actividad liderada </a:t>
            </a:r>
            <a:r>
              <a:rPr lang="es-ES" noProof="0" dirty="0">
                <a:solidFill>
                  <a:srgbClr val="E55753"/>
                </a:solidFill>
                <a:latin typeface="Century Gothic"/>
                <a:cs typeface="Century Gothic"/>
              </a:rPr>
              <a:t>o avalada </a:t>
            </a:r>
            <a:r>
              <a:rPr lang="es-ES" b="1" noProof="0" dirty="0">
                <a:solidFill>
                  <a:srgbClr val="E55753"/>
                </a:solidFill>
                <a:latin typeface="Century Gothic"/>
                <a:cs typeface="Century Gothic"/>
              </a:rPr>
              <a:t>por</a:t>
            </a:r>
            <a:r>
              <a:rPr lang="es-ES" noProof="0" dirty="0">
                <a:solidFill>
                  <a:srgbClr val="E55753"/>
                </a:solidFill>
                <a:latin typeface="Century Gothic"/>
                <a:cs typeface="Century Gothic"/>
              </a:rPr>
              <a:t> </a:t>
            </a:r>
            <a:r>
              <a:rPr lang="es-ES" b="1" noProof="0" dirty="0">
                <a:solidFill>
                  <a:srgbClr val="E55753"/>
                </a:solidFill>
                <a:latin typeface="Century Gothic"/>
                <a:cs typeface="Century Gothic"/>
              </a:rPr>
              <a:t>la Facultad de Ingeniería.</a:t>
            </a:r>
            <a:endParaRPr lang="es-CO" b="1" noProof="0" dirty="0">
              <a:solidFill>
                <a:srgbClr val="E55753"/>
              </a:solidFill>
              <a:latin typeface="Century Gothic"/>
              <a:cs typeface="Century Gothic"/>
            </a:endParaRPr>
          </a:p>
        </p:txBody>
      </p:sp>
      <p:sp>
        <p:nvSpPr>
          <p:cNvPr id="114" name="TextBox 15">
            <a:extLst>
              <a:ext uri="{FF2B5EF4-FFF2-40B4-BE49-F238E27FC236}">
                <a16:creationId xmlns:a16="http://schemas.microsoft.com/office/drawing/2014/main" id="{25B3EA73-A6B3-009B-1308-797280C9325A}"/>
              </a:ext>
            </a:extLst>
          </p:cNvPr>
          <p:cNvSpPr txBox="1"/>
          <p:nvPr/>
        </p:nvSpPr>
        <p:spPr>
          <a:xfrm>
            <a:off x="9049303" y="1835934"/>
            <a:ext cx="2870171" cy="3231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500" b="1" dirty="0">
                <a:solidFill>
                  <a:srgbClr val="002060"/>
                </a:solidFill>
                <a:latin typeface="Century Gothic"/>
                <a:cs typeface="Century Gothic"/>
              </a:rPr>
              <a:t>C</a:t>
            </a:r>
            <a:r>
              <a:rPr lang="es-ES" sz="1500" b="1" noProof="0" dirty="0">
                <a:solidFill>
                  <a:srgbClr val="002060"/>
                </a:solidFill>
                <a:latin typeface="Century Gothic"/>
                <a:cs typeface="Century Gothic"/>
              </a:rPr>
              <a:t>urso tipo COIL</a:t>
            </a:r>
          </a:p>
        </p:txBody>
      </p:sp>
    </p:spTree>
    <p:extLst>
      <p:ext uri="{BB962C8B-B14F-4D97-AF65-F5344CB8AC3E}">
        <p14:creationId xmlns:p14="http://schemas.microsoft.com/office/powerpoint/2010/main" val="212931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20;p27">
            <a:extLst>
              <a:ext uri="{FF2B5EF4-FFF2-40B4-BE49-F238E27FC236}">
                <a16:creationId xmlns:a16="http://schemas.microsoft.com/office/drawing/2014/main" id="{9C16D937-D8A6-2050-5D5C-7F583855763F}"/>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endParaRPr lang="es-CO" sz="3600" b="1" dirty="0">
              <a:solidFill>
                <a:srgbClr val="000056"/>
              </a:solidFill>
              <a:latin typeface="Century Gothic"/>
            </a:endParaRPr>
          </a:p>
          <a:p>
            <a:pPr algn="ctr"/>
            <a:r>
              <a:rPr lang="es-CO" sz="3600" b="1" dirty="0">
                <a:solidFill>
                  <a:srgbClr val="000056"/>
                </a:solidFill>
                <a:latin typeface="Century Gothic"/>
              </a:rPr>
              <a:t>1. Intercambio</a:t>
            </a:r>
            <a:r>
              <a:rPr lang="es-CO" sz="3600" b="1" dirty="0">
                <a:solidFill>
                  <a:srgbClr val="002060"/>
                </a:solidFill>
                <a:cs typeface="Century Gothic"/>
              </a:rPr>
              <a:t> internacional semestral</a:t>
            </a:r>
          </a:p>
          <a:p>
            <a:pPr algn="ctr"/>
            <a:endParaRPr lang="es-CO" sz="3600" b="1" noProof="0" dirty="0">
              <a:solidFill>
                <a:srgbClr val="000056"/>
              </a:solidFill>
              <a:latin typeface="+mj-lt"/>
              <a:cs typeface="Century Gothic"/>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005E4AC5-D0EF-9345-E5EC-410042E3115E}"/>
              </a:ext>
            </a:extLst>
          </p:cNvPr>
          <p:cNvSpPr txBox="1"/>
          <p:nvPr/>
        </p:nvSpPr>
        <p:spPr>
          <a:xfrm>
            <a:off x="533399" y="1110572"/>
            <a:ext cx="6096000" cy="400110"/>
          </a:xfrm>
          <a:prstGeom prst="rect">
            <a:avLst/>
          </a:prstGeom>
          <a:noFill/>
        </p:spPr>
        <p:txBody>
          <a:bodyPr wrap="square">
            <a:spAutoFit/>
          </a:bodyPr>
          <a:lstStyle/>
          <a:p>
            <a:r>
              <a:rPr lang="es-ES" sz="2000" b="1" noProof="0" dirty="0">
                <a:solidFill>
                  <a:schemeClr val="accent5">
                    <a:lumMod val="60000"/>
                    <a:lumOff val="40000"/>
                  </a:schemeClr>
                </a:solidFill>
                <a:latin typeface="Century Gothic"/>
                <a:cs typeface="Century Gothic"/>
              </a:rPr>
              <a:t>¿Qué es?</a:t>
            </a:r>
            <a:endParaRPr lang="es-CO" sz="20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5A79E503-1337-5718-EA40-F323A1E9B939}"/>
              </a:ext>
            </a:extLst>
          </p:cNvPr>
          <p:cNvSpPr txBox="1"/>
          <p:nvPr/>
        </p:nvSpPr>
        <p:spPr>
          <a:xfrm>
            <a:off x="562390" y="1536051"/>
            <a:ext cx="10831284" cy="1015663"/>
          </a:xfrm>
          <a:prstGeom prst="rect">
            <a:avLst/>
          </a:prstGeom>
          <a:noFill/>
        </p:spPr>
        <p:txBody>
          <a:bodyPr wrap="square">
            <a:spAutoFit/>
          </a:bodyPr>
          <a:lstStyle/>
          <a:p>
            <a:pPr algn="just"/>
            <a:r>
              <a:rPr lang="es-ES" sz="2000" dirty="0">
                <a:solidFill>
                  <a:schemeClr val="tx1"/>
                </a:solidFill>
                <a:latin typeface="Century Gothic"/>
              </a:rPr>
              <a:t>Experiencia académica que permite a los estudiantes cursar un semestre en una </a:t>
            </a:r>
            <a:r>
              <a:rPr lang="es-ES" sz="2000" b="1" dirty="0">
                <a:solidFill>
                  <a:schemeClr val="tx1"/>
                </a:solidFill>
                <a:latin typeface="Century Gothic"/>
              </a:rPr>
              <a:t>universidad del exterior, con reconocimiento de créditos en su programa en Uniandes.</a:t>
            </a:r>
            <a:endParaRPr lang="es-CO" sz="2000" b="1" dirty="0">
              <a:solidFill>
                <a:schemeClr val="tx1"/>
              </a:solidFill>
              <a:latin typeface="Century Gothic"/>
            </a:endParaRPr>
          </a:p>
        </p:txBody>
      </p:sp>
      <p:sp>
        <p:nvSpPr>
          <p:cNvPr id="8" name="CuadroTexto 7">
            <a:extLst>
              <a:ext uri="{FF2B5EF4-FFF2-40B4-BE49-F238E27FC236}">
                <a16:creationId xmlns:a16="http://schemas.microsoft.com/office/drawing/2014/main" id="{C4F1ECFA-035A-4B78-CF33-0FA95CC5813B}"/>
              </a:ext>
            </a:extLst>
          </p:cNvPr>
          <p:cNvSpPr txBox="1"/>
          <p:nvPr/>
        </p:nvSpPr>
        <p:spPr>
          <a:xfrm>
            <a:off x="542451" y="2805361"/>
            <a:ext cx="6096000" cy="400110"/>
          </a:xfrm>
          <a:prstGeom prst="rect">
            <a:avLst/>
          </a:prstGeom>
          <a:noFill/>
        </p:spPr>
        <p:txBody>
          <a:bodyPr wrap="square">
            <a:spAutoFit/>
          </a:bodyPr>
          <a:lstStyle/>
          <a:p>
            <a:r>
              <a:rPr lang="es-CO" sz="20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FCC33B7F-1A67-8C1F-1CAB-D6E9CCD48FC2}"/>
              </a:ext>
            </a:extLst>
          </p:cNvPr>
          <p:cNvSpPr txBox="1"/>
          <p:nvPr/>
        </p:nvSpPr>
        <p:spPr>
          <a:xfrm>
            <a:off x="551504" y="3208970"/>
            <a:ext cx="8273144" cy="400110"/>
          </a:xfrm>
          <a:prstGeom prst="rect">
            <a:avLst/>
          </a:prstGeom>
          <a:noFill/>
        </p:spPr>
        <p:txBody>
          <a:bodyPr wrap="square">
            <a:spAutoFit/>
          </a:bodyPr>
          <a:lstStyle/>
          <a:p>
            <a:r>
              <a:rPr lang="es-ES" sz="2000" dirty="0">
                <a:solidFill>
                  <a:schemeClr val="tx1"/>
                </a:solidFill>
                <a:latin typeface="Century Gothic"/>
              </a:rPr>
              <a:t>Válida aunque sea liderada por </a:t>
            </a:r>
            <a:r>
              <a:rPr lang="es-ES" sz="2000" b="1" dirty="0">
                <a:solidFill>
                  <a:schemeClr val="tx1"/>
                </a:solidFill>
                <a:latin typeface="Century Gothic"/>
              </a:rPr>
              <a:t>otra facultad de Uniandes</a:t>
            </a:r>
            <a:r>
              <a:rPr lang="es-ES" b="1" dirty="0"/>
              <a:t>.</a:t>
            </a:r>
            <a:endParaRPr lang="es-CO" b="1" dirty="0"/>
          </a:p>
        </p:txBody>
      </p:sp>
      <p:sp>
        <p:nvSpPr>
          <p:cNvPr id="11" name="CuadroTexto 10">
            <a:extLst>
              <a:ext uri="{FF2B5EF4-FFF2-40B4-BE49-F238E27FC236}">
                <a16:creationId xmlns:a16="http://schemas.microsoft.com/office/drawing/2014/main" id="{FFFD2F1E-40B9-851C-1C3A-0F78725FAEA5}"/>
              </a:ext>
            </a:extLst>
          </p:cNvPr>
          <p:cNvSpPr txBox="1"/>
          <p:nvPr/>
        </p:nvSpPr>
        <p:spPr>
          <a:xfrm>
            <a:off x="533397" y="3884888"/>
            <a:ext cx="10112831" cy="400110"/>
          </a:xfrm>
          <a:prstGeom prst="rect">
            <a:avLst/>
          </a:prstGeom>
          <a:noFill/>
        </p:spPr>
        <p:txBody>
          <a:bodyPr wrap="square">
            <a:spAutoFit/>
          </a:bodyPr>
          <a:lstStyle/>
          <a:p>
            <a:r>
              <a:rPr lang="es-ES" sz="2000" b="1" dirty="0">
                <a:solidFill>
                  <a:schemeClr val="accent5">
                    <a:lumMod val="60000"/>
                    <a:lumOff val="40000"/>
                  </a:schemeClr>
                </a:solidFill>
                <a:latin typeface="Century Gothic"/>
              </a:rPr>
              <a:t>¿Tiene un atributo/código asociado directamente con la experiencia?</a:t>
            </a:r>
            <a:endParaRPr lang="es-CO" sz="20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28AA95A4-4DE6-DC94-4290-CB20B2D18706}"/>
              </a:ext>
            </a:extLst>
          </p:cNvPr>
          <p:cNvSpPr txBox="1"/>
          <p:nvPr/>
        </p:nvSpPr>
        <p:spPr>
          <a:xfrm>
            <a:off x="25212" y="4364659"/>
            <a:ext cx="5932717" cy="396199"/>
          </a:xfrm>
          <a:prstGeom prst="rect">
            <a:avLst/>
          </a:prstGeom>
          <a:noFill/>
        </p:spPr>
        <p:txBody>
          <a:bodyPr wrap="square">
            <a:spAutoFit/>
          </a:bodyPr>
          <a:lstStyle/>
          <a:p>
            <a:pPr algn="ctr">
              <a:lnSpc>
                <a:spcPct val="107000"/>
              </a:lnSpc>
              <a:spcAft>
                <a:spcPts val="800"/>
              </a:spcAft>
              <a:buNone/>
            </a:pPr>
            <a:r>
              <a:rPr lang="es-ES" sz="2000" dirty="0">
                <a:solidFill>
                  <a:schemeClr val="tx1"/>
                </a:solidFill>
                <a:latin typeface="Century Gothic"/>
              </a:rPr>
              <a:t>Si, código = INTL2201 </a:t>
            </a:r>
            <a:r>
              <a:rPr lang="es-ES" sz="2000" dirty="0">
                <a:solidFill>
                  <a:srgbClr val="00B0F0"/>
                </a:solidFill>
                <a:latin typeface="Century Gothic"/>
              </a:rPr>
              <a:t>(Atributo = RING) </a:t>
            </a:r>
            <a:endParaRPr lang="es-CO" sz="2000" dirty="0">
              <a:solidFill>
                <a:srgbClr val="00B0F0"/>
              </a:solidFill>
              <a:latin typeface="Century Gothic"/>
            </a:endParaRPr>
          </a:p>
        </p:txBody>
      </p:sp>
      <p:sp>
        <p:nvSpPr>
          <p:cNvPr id="14" name="CuadroTexto 13">
            <a:extLst>
              <a:ext uri="{FF2B5EF4-FFF2-40B4-BE49-F238E27FC236}">
                <a16:creationId xmlns:a16="http://schemas.microsoft.com/office/drawing/2014/main" id="{50EFA928-321A-38CA-92BE-FE14D19E4082}"/>
              </a:ext>
            </a:extLst>
          </p:cNvPr>
          <p:cNvSpPr txBox="1"/>
          <p:nvPr/>
        </p:nvSpPr>
        <p:spPr>
          <a:xfrm>
            <a:off x="566055" y="5009680"/>
            <a:ext cx="10112831" cy="400110"/>
          </a:xfrm>
          <a:prstGeom prst="rect">
            <a:avLst/>
          </a:prstGeom>
          <a:noFill/>
        </p:spPr>
        <p:txBody>
          <a:bodyPr wrap="square">
            <a:spAutoFit/>
          </a:bodyPr>
          <a:lstStyle/>
          <a:p>
            <a:r>
              <a:rPr lang="es-ES" sz="2000" b="1" dirty="0">
                <a:solidFill>
                  <a:schemeClr val="accent5">
                    <a:lumMod val="60000"/>
                    <a:lumOff val="40000"/>
                  </a:schemeClr>
                </a:solidFill>
                <a:latin typeface="Century Gothic"/>
              </a:rPr>
              <a:t>Aplicación:</a:t>
            </a:r>
            <a:endParaRPr lang="es-CO" sz="20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B6B14C83-7D8E-24B9-F42F-F89425759D58}"/>
              </a:ext>
            </a:extLst>
          </p:cNvPr>
          <p:cNvSpPr txBox="1"/>
          <p:nvPr/>
        </p:nvSpPr>
        <p:spPr>
          <a:xfrm>
            <a:off x="566055" y="5429780"/>
            <a:ext cx="10831284" cy="1225144"/>
          </a:xfrm>
          <a:prstGeom prst="rect">
            <a:avLst/>
          </a:prstGeom>
          <a:noFill/>
        </p:spPr>
        <p:txBody>
          <a:bodyPr wrap="square">
            <a:spAutoFit/>
          </a:bodyPr>
          <a:lstStyle/>
          <a:p>
            <a:pPr algn="just">
              <a:lnSpc>
                <a:spcPct val="115000"/>
              </a:lnSpc>
              <a:spcAft>
                <a:spcPts val="800"/>
              </a:spcAft>
            </a:pPr>
            <a:r>
              <a:rPr lang="es-ES" sz="2000" dirty="0">
                <a:solidFill>
                  <a:schemeClr val="tx1"/>
                </a:solidFill>
                <a:latin typeface="Century Gothic"/>
              </a:rPr>
              <a:t>Experiencia validada en Banner. El Requisito de Internacionalización de Ingeniería quedará OK automáticamente, sin que el estudiante deba realizar ninguna acción.</a:t>
            </a:r>
          </a:p>
          <a:p>
            <a:pPr algn="just">
              <a:lnSpc>
                <a:spcPct val="115000"/>
              </a:lnSpc>
              <a:spcAft>
                <a:spcPts val="800"/>
              </a:spcAft>
              <a:buNone/>
            </a:pPr>
            <a:endParaRPr lang="es-CO" sz="2000" dirty="0">
              <a:solidFill>
                <a:schemeClr val="tx1"/>
              </a:solidFill>
              <a:latin typeface="Century Gothic"/>
            </a:endParaRPr>
          </a:p>
        </p:txBody>
      </p:sp>
    </p:spTree>
    <p:extLst>
      <p:ext uri="{BB962C8B-B14F-4D97-AF65-F5344CB8AC3E}">
        <p14:creationId xmlns:p14="http://schemas.microsoft.com/office/powerpoint/2010/main" val="406278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D7423-670D-F58C-CA16-B0D155FBB9A2}"/>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48916236-1A6F-98BF-32F0-983DE3B1926E}"/>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endParaRPr lang="es-CO" sz="3600" b="1" dirty="0">
              <a:solidFill>
                <a:srgbClr val="000056"/>
              </a:solidFill>
              <a:latin typeface="Century Gothic"/>
            </a:endParaRPr>
          </a:p>
          <a:p>
            <a:pPr algn="ctr"/>
            <a:r>
              <a:rPr lang="es-CO" sz="3600" b="1" dirty="0">
                <a:solidFill>
                  <a:srgbClr val="002060"/>
                </a:solidFill>
                <a:cs typeface="Century Gothic"/>
              </a:rPr>
              <a:t>2. Proyecto de grado en el exterior </a:t>
            </a:r>
          </a:p>
          <a:p>
            <a:pPr algn="ctr"/>
            <a:endParaRPr lang="es-CO" sz="3600" b="1" noProof="0" dirty="0">
              <a:solidFill>
                <a:srgbClr val="000056"/>
              </a:solidFill>
              <a:latin typeface="+mj-lt"/>
              <a:cs typeface="Century Gothic"/>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3BE9F867-BAEA-D306-E314-2527304326C8}"/>
              </a:ext>
            </a:extLst>
          </p:cNvPr>
          <p:cNvSpPr txBox="1"/>
          <p:nvPr/>
        </p:nvSpPr>
        <p:spPr>
          <a:xfrm>
            <a:off x="533399" y="1065307"/>
            <a:ext cx="6096000" cy="400110"/>
          </a:xfrm>
          <a:prstGeom prst="rect">
            <a:avLst/>
          </a:prstGeom>
          <a:noFill/>
        </p:spPr>
        <p:txBody>
          <a:bodyPr wrap="square">
            <a:spAutoFit/>
          </a:bodyPr>
          <a:lstStyle/>
          <a:p>
            <a:r>
              <a:rPr lang="es-ES" sz="2000" b="1" noProof="0" dirty="0">
                <a:solidFill>
                  <a:schemeClr val="accent5">
                    <a:lumMod val="60000"/>
                    <a:lumOff val="40000"/>
                  </a:schemeClr>
                </a:solidFill>
                <a:latin typeface="Century Gothic"/>
                <a:cs typeface="Century Gothic"/>
              </a:rPr>
              <a:t>¿Qué es?</a:t>
            </a:r>
            <a:endParaRPr lang="es-CO" sz="20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AB98BAF6-3A72-083B-0A81-8FD916C442D3}"/>
              </a:ext>
            </a:extLst>
          </p:cNvPr>
          <p:cNvSpPr txBox="1"/>
          <p:nvPr/>
        </p:nvSpPr>
        <p:spPr>
          <a:xfrm>
            <a:off x="544284" y="1554157"/>
            <a:ext cx="10831284" cy="1015663"/>
          </a:xfrm>
          <a:prstGeom prst="rect">
            <a:avLst/>
          </a:prstGeom>
          <a:noFill/>
        </p:spPr>
        <p:txBody>
          <a:bodyPr wrap="square">
            <a:spAutoFit/>
          </a:bodyPr>
          <a:lstStyle/>
          <a:p>
            <a:pPr algn="just"/>
            <a:r>
              <a:rPr lang="es-ES" sz="2000" dirty="0">
                <a:solidFill>
                  <a:schemeClr val="tx1"/>
                </a:solidFill>
                <a:latin typeface="Century Gothic"/>
              </a:rPr>
              <a:t>Experiencia que permite a los estudiantes de UNIANDES desarrollar su trabajo de grado o tesis en una </a:t>
            </a:r>
            <a:r>
              <a:rPr lang="es-ES" sz="2000" b="1" dirty="0">
                <a:solidFill>
                  <a:schemeClr val="tx1"/>
                </a:solidFill>
                <a:latin typeface="Century Gothic"/>
              </a:rPr>
              <a:t>universidad fuera de Colombia</a:t>
            </a:r>
            <a:r>
              <a:rPr lang="es-ES" sz="2000" dirty="0">
                <a:solidFill>
                  <a:schemeClr val="tx1"/>
                </a:solidFill>
                <a:latin typeface="Century Gothic"/>
              </a:rPr>
              <a:t>, con asesoría de dos profesores: uno de Uniandes y otro de la universidad extranjera.</a:t>
            </a:r>
            <a:endParaRPr lang="es-CO" sz="2000" dirty="0">
              <a:solidFill>
                <a:schemeClr val="tx1"/>
              </a:solidFill>
              <a:latin typeface="Century Gothic"/>
            </a:endParaRPr>
          </a:p>
        </p:txBody>
      </p:sp>
      <p:sp>
        <p:nvSpPr>
          <p:cNvPr id="8" name="CuadroTexto 7">
            <a:extLst>
              <a:ext uri="{FF2B5EF4-FFF2-40B4-BE49-F238E27FC236}">
                <a16:creationId xmlns:a16="http://schemas.microsoft.com/office/drawing/2014/main" id="{EF195137-5E57-AE26-CBD8-665534513247}"/>
              </a:ext>
            </a:extLst>
          </p:cNvPr>
          <p:cNvSpPr txBox="1"/>
          <p:nvPr/>
        </p:nvSpPr>
        <p:spPr>
          <a:xfrm>
            <a:off x="533398" y="2760096"/>
            <a:ext cx="6096000" cy="400110"/>
          </a:xfrm>
          <a:prstGeom prst="rect">
            <a:avLst/>
          </a:prstGeom>
          <a:noFill/>
        </p:spPr>
        <p:txBody>
          <a:bodyPr wrap="square">
            <a:spAutoFit/>
          </a:bodyPr>
          <a:lstStyle/>
          <a:p>
            <a:r>
              <a:rPr lang="es-CO" sz="20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5FA7DC2F-B875-DCF9-F715-E3984CC22546}"/>
              </a:ext>
            </a:extLst>
          </p:cNvPr>
          <p:cNvSpPr txBox="1"/>
          <p:nvPr/>
        </p:nvSpPr>
        <p:spPr>
          <a:xfrm>
            <a:off x="533398" y="3208970"/>
            <a:ext cx="8273144" cy="400110"/>
          </a:xfrm>
          <a:prstGeom prst="rect">
            <a:avLst/>
          </a:prstGeom>
          <a:noFill/>
        </p:spPr>
        <p:txBody>
          <a:bodyPr wrap="square">
            <a:spAutoFit/>
          </a:bodyPr>
          <a:lstStyle/>
          <a:p>
            <a:r>
              <a:rPr lang="es-ES" sz="2000" dirty="0">
                <a:solidFill>
                  <a:schemeClr val="tx1"/>
                </a:solidFill>
                <a:latin typeface="Century Gothic"/>
              </a:rPr>
              <a:t>Válida aunque sea liderada por </a:t>
            </a:r>
            <a:r>
              <a:rPr lang="es-ES" sz="2000" b="1" dirty="0">
                <a:solidFill>
                  <a:schemeClr val="tx1"/>
                </a:solidFill>
                <a:latin typeface="Century Gothic"/>
              </a:rPr>
              <a:t>otra facultad de Uniandes</a:t>
            </a:r>
            <a:r>
              <a:rPr lang="es-ES" b="1" dirty="0"/>
              <a:t>.</a:t>
            </a:r>
            <a:endParaRPr lang="es-CO" b="1" dirty="0"/>
          </a:p>
        </p:txBody>
      </p:sp>
      <p:sp>
        <p:nvSpPr>
          <p:cNvPr id="11" name="CuadroTexto 10">
            <a:extLst>
              <a:ext uri="{FF2B5EF4-FFF2-40B4-BE49-F238E27FC236}">
                <a16:creationId xmlns:a16="http://schemas.microsoft.com/office/drawing/2014/main" id="{3E45F881-9005-3AE1-2D22-2D9189D96A87}"/>
              </a:ext>
            </a:extLst>
          </p:cNvPr>
          <p:cNvSpPr txBox="1"/>
          <p:nvPr/>
        </p:nvSpPr>
        <p:spPr>
          <a:xfrm>
            <a:off x="533397" y="3884888"/>
            <a:ext cx="10112831" cy="400110"/>
          </a:xfrm>
          <a:prstGeom prst="rect">
            <a:avLst/>
          </a:prstGeom>
          <a:noFill/>
        </p:spPr>
        <p:txBody>
          <a:bodyPr wrap="square">
            <a:spAutoFit/>
          </a:bodyPr>
          <a:lstStyle/>
          <a:p>
            <a:r>
              <a:rPr lang="es-ES" sz="2000" b="1" dirty="0">
                <a:solidFill>
                  <a:schemeClr val="accent5">
                    <a:lumMod val="60000"/>
                    <a:lumOff val="40000"/>
                  </a:schemeClr>
                </a:solidFill>
                <a:latin typeface="Century Gothic"/>
              </a:rPr>
              <a:t>¿Tiene un atributo/código asociado directamente con la experiencia?</a:t>
            </a:r>
            <a:endParaRPr lang="es-CO" sz="20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48CEE3D2-11FC-6DAA-8714-B73412DFF4C1}"/>
              </a:ext>
            </a:extLst>
          </p:cNvPr>
          <p:cNvSpPr txBox="1"/>
          <p:nvPr/>
        </p:nvSpPr>
        <p:spPr>
          <a:xfrm>
            <a:off x="544284" y="4420994"/>
            <a:ext cx="4979405" cy="396199"/>
          </a:xfrm>
          <a:prstGeom prst="rect">
            <a:avLst/>
          </a:prstGeom>
          <a:noFill/>
        </p:spPr>
        <p:txBody>
          <a:bodyPr wrap="square">
            <a:spAutoFit/>
          </a:bodyPr>
          <a:lstStyle/>
          <a:p>
            <a:pPr>
              <a:lnSpc>
                <a:spcPct val="107000"/>
              </a:lnSpc>
              <a:spcAft>
                <a:spcPts val="800"/>
              </a:spcAft>
              <a:buNone/>
            </a:pPr>
            <a:r>
              <a:rPr lang="es-ES" sz="2000" dirty="0">
                <a:solidFill>
                  <a:schemeClr val="tx1"/>
                </a:solidFill>
                <a:latin typeface="Century Gothic"/>
              </a:rPr>
              <a:t>Si, código = INTL2204 </a:t>
            </a:r>
            <a:r>
              <a:rPr lang="es-ES" sz="2000" dirty="0">
                <a:solidFill>
                  <a:srgbClr val="00B0F0"/>
                </a:solidFill>
                <a:latin typeface="Century Gothic"/>
              </a:rPr>
              <a:t>(Atributo = RING)</a:t>
            </a:r>
            <a:endParaRPr lang="es-CO" sz="2000" dirty="0">
              <a:solidFill>
                <a:srgbClr val="00B0F0"/>
              </a:solidFill>
              <a:latin typeface="Century Gothic"/>
            </a:endParaRPr>
          </a:p>
        </p:txBody>
      </p:sp>
      <p:sp>
        <p:nvSpPr>
          <p:cNvPr id="14" name="CuadroTexto 13">
            <a:extLst>
              <a:ext uri="{FF2B5EF4-FFF2-40B4-BE49-F238E27FC236}">
                <a16:creationId xmlns:a16="http://schemas.microsoft.com/office/drawing/2014/main" id="{342FA436-2705-409C-D4D6-5D7A705A8C2F}"/>
              </a:ext>
            </a:extLst>
          </p:cNvPr>
          <p:cNvSpPr txBox="1"/>
          <p:nvPr/>
        </p:nvSpPr>
        <p:spPr>
          <a:xfrm>
            <a:off x="533396" y="5015038"/>
            <a:ext cx="10112831" cy="400110"/>
          </a:xfrm>
          <a:prstGeom prst="rect">
            <a:avLst/>
          </a:prstGeom>
          <a:noFill/>
        </p:spPr>
        <p:txBody>
          <a:bodyPr wrap="square">
            <a:spAutoFit/>
          </a:bodyPr>
          <a:lstStyle/>
          <a:p>
            <a:r>
              <a:rPr lang="es-ES" sz="2000" b="1" dirty="0">
                <a:solidFill>
                  <a:schemeClr val="accent5">
                    <a:lumMod val="60000"/>
                    <a:lumOff val="40000"/>
                  </a:schemeClr>
                </a:solidFill>
                <a:latin typeface="Century Gothic"/>
              </a:rPr>
              <a:t>Aplicación:</a:t>
            </a:r>
            <a:endParaRPr lang="es-CO" sz="20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079B6D9C-CDD0-FAA3-BF0C-6CBC27AF8877}"/>
              </a:ext>
            </a:extLst>
          </p:cNvPr>
          <p:cNvSpPr txBox="1"/>
          <p:nvPr/>
        </p:nvSpPr>
        <p:spPr>
          <a:xfrm>
            <a:off x="533396" y="5547233"/>
            <a:ext cx="10831284" cy="768608"/>
          </a:xfrm>
          <a:prstGeom prst="rect">
            <a:avLst/>
          </a:prstGeom>
          <a:noFill/>
        </p:spPr>
        <p:txBody>
          <a:bodyPr wrap="square">
            <a:spAutoFit/>
          </a:bodyPr>
          <a:lstStyle/>
          <a:p>
            <a:pPr algn="just">
              <a:lnSpc>
                <a:spcPct val="115000"/>
              </a:lnSpc>
              <a:spcAft>
                <a:spcPts val="800"/>
              </a:spcAft>
            </a:pPr>
            <a:r>
              <a:rPr lang="es-ES" sz="2000" dirty="0">
                <a:solidFill>
                  <a:schemeClr val="tx1"/>
                </a:solidFill>
                <a:latin typeface="Century Gothic"/>
              </a:rPr>
              <a:t>Experiencia validada en Banner. El Requisito de Internacionalización de Ingeniería quedará OK automáticamente, sin que el estudiante deba realizar ninguna acción.</a:t>
            </a:r>
          </a:p>
        </p:txBody>
      </p:sp>
    </p:spTree>
    <p:extLst>
      <p:ext uri="{BB962C8B-B14F-4D97-AF65-F5344CB8AC3E}">
        <p14:creationId xmlns:p14="http://schemas.microsoft.com/office/powerpoint/2010/main" val="163012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5006A-2F4A-9144-1CA7-7CC17A49210E}"/>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095E7BD6-CFB4-255F-CBE7-AA5866E3C53A}"/>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endParaRPr lang="es-CO" sz="3600" b="1" dirty="0">
              <a:solidFill>
                <a:srgbClr val="000056"/>
              </a:solidFill>
              <a:latin typeface="Century Gothic"/>
            </a:endParaRPr>
          </a:p>
          <a:p>
            <a:pPr algn="ctr"/>
            <a:r>
              <a:rPr lang="es-CO" sz="3600" b="1" dirty="0">
                <a:solidFill>
                  <a:srgbClr val="002060"/>
                </a:solidFill>
                <a:cs typeface="Century Gothic"/>
              </a:rPr>
              <a:t>3. Study Abroad/Free Mover</a:t>
            </a:r>
          </a:p>
          <a:p>
            <a:pPr algn="ctr"/>
            <a:endParaRPr lang="es-CO" sz="3600" b="1" noProof="0" dirty="0">
              <a:solidFill>
                <a:srgbClr val="000056"/>
              </a:solidFill>
              <a:latin typeface="+mj-lt"/>
              <a:cs typeface="Century Gothic"/>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5CD5C94E-B075-C134-7712-EE22E6BD06D1}"/>
              </a:ext>
            </a:extLst>
          </p:cNvPr>
          <p:cNvSpPr txBox="1"/>
          <p:nvPr/>
        </p:nvSpPr>
        <p:spPr>
          <a:xfrm>
            <a:off x="533399" y="1010877"/>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EDE7D9DF-09CE-FE07-C68F-5D44DF0EF24B}"/>
              </a:ext>
            </a:extLst>
          </p:cNvPr>
          <p:cNvSpPr txBox="1"/>
          <p:nvPr/>
        </p:nvSpPr>
        <p:spPr>
          <a:xfrm>
            <a:off x="544283" y="1477955"/>
            <a:ext cx="10983687" cy="969496"/>
          </a:xfrm>
          <a:prstGeom prst="rect">
            <a:avLst/>
          </a:prstGeom>
          <a:noFill/>
        </p:spPr>
        <p:txBody>
          <a:bodyPr wrap="square">
            <a:spAutoFit/>
          </a:bodyPr>
          <a:lstStyle/>
          <a:p>
            <a:pPr algn="just"/>
            <a:r>
              <a:rPr lang="es-ES" sz="1900" dirty="0">
                <a:solidFill>
                  <a:schemeClr val="tx1"/>
                </a:solidFill>
                <a:latin typeface="Century Gothic"/>
              </a:rPr>
              <a:t>Experiencia que permite a los estudiantes cursar materias en </a:t>
            </a:r>
            <a:r>
              <a:rPr lang="es-ES" sz="1900" b="1" dirty="0">
                <a:solidFill>
                  <a:schemeClr val="tx1"/>
                </a:solidFill>
                <a:latin typeface="Century Gothic"/>
              </a:rPr>
              <a:t>una universidad extranjera SIN CONVENIO con Uniandes</a:t>
            </a:r>
            <a:r>
              <a:rPr lang="es-ES" sz="1900" dirty="0">
                <a:solidFill>
                  <a:schemeClr val="tx1"/>
                </a:solidFill>
                <a:latin typeface="Century Gothic"/>
              </a:rPr>
              <a:t>, gestionando de forma independiente los aspectos académicos, administrativos y logísticos. Incluye cursos regulares o de verano.</a:t>
            </a:r>
            <a:endParaRPr lang="es-CO" sz="1900" dirty="0">
              <a:solidFill>
                <a:schemeClr val="tx1"/>
              </a:solidFill>
              <a:latin typeface="Century Gothic"/>
            </a:endParaRPr>
          </a:p>
        </p:txBody>
      </p:sp>
      <p:sp>
        <p:nvSpPr>
          <p:cNvPr id="8" name="CuadroTexto 7">
            <a:extLst>
              <a:ext uri="{FF2B5EF4-FFF2-40B4-BE49-F238E27FC236}">
                <a16:creationId xmlns:a16="http://schemas.microsoft.com/office/drawing/2014/main" id="{787E1EC7-440A-1F4F-1287-3AB2D23E7A0E}"/>
              </a:ext>
            </a:extLst>
          </p:cNvPr>
          <p:cNvSpPr txBox="1"/>
          <p:nvPr/>
        </p:nvSpPr>
        <p:spPr>
          <a:xfrm>
            <a:off x="555170" y="2575039"/>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DEB886B2-5324-D9DB-8254-B3CBA2D7BD8F}"/>
              </a:ext>
            </a:extLst>
          </p:cNvPr>
          <p:cNvSpPr txBox="1"/>
          <p:nvPr/>
        </p:nvSpPr>
        <p:spPr>
          <a:xfrm>
            <a:off x="555170" y="3023913"/>
            <a:ext cx="8273144" cy="384721"/>
          </a:xfrm>
          <a:prstGeom prst="rect">
            <a:avLst/>
          </a:prstGeom>
          <a:noFill/>
        </p:spPr>
        <p:txBody>
          <a:bodyPr wrap="square">
            <a:spAutoFit/>
          </a:bodyPr>
          <a:lstStyle/>
          <a:p>
            <a:r>
              <a:rPr lang="es-ES" sz="1900" dirty="0">
                <a:solidFill>
                  <a:schemeClr val="tx1"/>
                </a:solidFill>
                <a:latin typeface="Century Gothic"/>
              </a:rPr>
              <a:t>Válida aunque sea liderada por </a:t>
            </a:r>
            <a:r>
              <a:rPr lang="es-ES" sz="1900" b="1" dirty="0">
                <a:solidFill>
                  <a:schemeClr val="tx1"/>
                </a:solidFill>
                <a:latin typeface="Century Gothic"/>
              </a:rPr>
              <a:t>otra facultad de Uniandes</a:t>
            </a:r>
            <a:r>
              <a:rPr lang="es-ES" sz="1900" b="1" dirty="0"/>
              <a:t>.</a:t>
            </a:r>
            <a:endParaRPr lang="es-CO" sz="1900" b="1" dirty="0"/>
          </a:p>
        </p:txBody>
      </p:sp>
      <p:sp>
        <p:nvSpPr>
          <p:cNvPr id="11" name="CuadroTexto 10">
            <a:extLst>
              <a:ext uri="{FF2B5EF4-FFF2-40B4-BE49-F238E27FC236}">
                <a16:creationId xmlns:a16="http://schemas.microsoft.com/office/drawing/2014/main" id="{F8205811-DF02-1BAB-27B3-974596F0B949}"/>
              </a:ext>
            </a:extLst>
          </p:cNvPr>
          <p:cNvSpPr txBox="1"/>
          <p:nvPr/>
        </p:nvSpPr>
        <p:spPr>
          <a:xfrm>
            <a:off x="555169" y="3645401"/>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32460820-A33C-1E11-004F-6F197CDC77CD}"/>
              </a:ext>
            </a:extLst>
          </p:cNvPr>
          <p:cNvSpPr txBox="1"/>
          <p:nvPr/>
        </p:nvSpPr>
        <p:spPr>
          <a:xfrm>
            <a:off x="566054" y="4158029"/>
            <a:ext cx="11647717" cy="396199"/>
          </a:xfrm>
          <a:prstGeom prst="rect">
            <a:avLst/>
          </a:prstGeom>
          <a:noFill/>
        </p:spPr>
        <p:txBody>
          <a:bodyPr wrap="square">
            <a:spAutoFit/>
          </a:bodyPr>
          <a:lstStyle/>
          <a:p>
            <a:pPr>
              <a:lnSpc>
                <a:spcPct val="107000"/>
              </a:lnSpc>
              <a:spcAft>
                <a:spcPts val="800"/>
              </a:spcAft>
              <a:buNone/>
            </a:pPr>
            <a:r>
              <a:rPr lang="es-ES" sz="1900" dirty="0">
                <a:solidFill>
                  <a:schemeClr val="tx1"/>
                </a:solidFill>
                <a:latin typeface="Century Gothic"/>
              </a:rPr>
              <a:t>No tiene código asociado a la experiencia.</a:t>
            </a:r>
            <a:endParaRPr lang="es-CO" sz="1900" dirty="0">
              <a:solidFill>
                <a:srgbClr val="FF0000"/>
              </a:solidFill>
              <a:latin typeface="Century Gothic"/>
            </a:endParaRPr>
          </a:p>
        </p:txBody>
      </p:sp>
      <p:sp>
        <p:nvSpPr>
          <p:cNvPr id="14" name="CuadroTexto 13">
            <a:extLst>
              <a:ext uri="{FF2B5EF4-FFF2-40B4-BE49-F238E27FC236}">
                <a16:creationId xmlns:a16="http://schemas.microsoft.com/office/drawing/2014/main" id="{CD482A73-8D0C-CE37-B625-64799BB5E6B9}"/>
              </a:ext>
            </a:extLst>
          </p:cNvPr>
          <p:cNvSpPr txBox="1"/>
          <p:nvPr/>
        </p:nvSpPr>
        <p:spPr>
          <a:xfrm>
            <a:off x="555168" y="4699601"/>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ABD32817-D628-656D-AF2F-4015F23523F3}"/>
              </a:ext>
            </a:extLst>
          </p:cNvPr>
          <p:cNvSpPr txBox="1"/>
          <p:nvPr/>
        </p:nvSpPr>
        <p:spPr>
          <a:xfrm>
            <a:off x="555167" y="5216761"/>
            <a:ext cx="11255833" cy="1863844"/>
          </a:xfrm>
          <a:prstGeom prst="rect">
            <a:avLst/>
          </a:prstGeom>
          <a:noFill/>
        </p:spPr>
        <p:txBody>
          <a:bodyPr wrap="square">
            <a:spAutoFit/>
          </a:bodyPr>
          <a:lstStyle/>
          <a:p>
            <a:pPr algn="just">
              <a:lnSpc>
                <a:spcPct val="115000"/>
              </a:lnSpc>
              <a:spcAft>
                <a:spcPts val="800"/>
              </a:spcAft>
            </a:pPr>
            <a:r>
              <a:rPr lang="es-ES" sz="1900" dirty="0">
                <a:solidFill>
                  <a:schemeClr val="tx1"/>
                </a:solidFill>
                <a:latin typeface="Century Gothic"/>
              </a:rPr>
              <a:t>Una vez completada y aprobada la actividad, el estudiante debe </a:t>
            </a:r>
            <a:r>
              <a:rPr lang="es-ES" sz="1900" b="1" dirty="0">
                <a:solidFill>
                  <a:schemeClr val="tx1"/>
                </a:solidFill>
                <a:latin typeface="Century Gothic"/>
              </a:rPr>
              <a:t>enviar la solicitud por la plataforma </a:t>
            </a:r>
            <a:r>
              <a:rPr lang="es-ES" sz="1900" b="1" i="1" dirty="0">
                <a:solidFill>
                  <a:schemeClr val="tx1"/>
                </a:solidFill>
                <a:latin typeface="Century Gothic"/>
              </a:rPr>
              <a:t>“mis solicitudes”</a:t>
            </a:r>
            <a:r>
              <a:rPr lang="es-ES" sz="1900" i="1" dirty="0">
                <a:solidFill>
                  <a:schemeClr val="tx1"/>
                </a:solidFill>
                <a:latin typeface="Century Gothic"/>
              </a:rPr>
              <a:t> </a:t>
            </a:r>
            <a:r>
              <a:rPr lang="es-ES" sz="1900" dirty="0">
                <a:solidFill>
                  <a:schemeClr val="tx1"/>
                </a:solidFill>
                <a:latin typeface="Century Gothic"/>
              </a:rPr>
              <a:t>acompañada de los soportes correspondientes. Si da lugar, al estudiante se le carga el </a:t>
            </a:r>
            <a:r>
              <a:rPr lang="es-ES" sz="1900" i="1" dirty="0">
                <a:solidFill>
                  <a:schemeClr val="tx1"/>
                </a:solidFill>
                <a:latin typeface="Century Gothic"/>
              </a:rPr>
              <a:t>Examen </a:t>
            </a:r>
            <a:r>
              <a:rPr lang="es-ES" sz="1900" dirty="0">
                <a:solidFill>
                  <a:schemeClr val="tx1"/>
                </a:solidFill>
                <a:latin typeface="Century Gothic"/>
              </a:rPr>
              <a:t>Internacional </a:t>
            </a:r>
            <a:r>
              <a:rPr lang="es-ES" sz="1900" dirty="0">
                <a:solidFill>
                  <a:schemeClr val="accent4"/>
                </a:solidFill>
                <a:latin typeface="Century Gothic"/>
              </a:rPr>
              <a:t>“</a:t>
            </a:r>
            <a:r>
              <a:rPr lang="es-CO" sz="1900" i="1" dirty="0">
                <a:solidFill>
                  <a:schemeClr val="accent4"/>
                </a:solidFill>
                <a:latin typeface="Century Gothic"/>
              </a:rPr>
              <a:t>RINTER</a:t>
            </a:r>
            <a:r>
              <a:rPr lang="es-ES" sz="1900" i="1" dirty="0">
                <a:solidFill>
                  <a:schemeClr val="accent4"/>
                </a:solidFill>
                <a:latin typeface="Century Gothic"/>
              </a:rPr>
              <a:t> – </a:t>
            </a:r>
            <a:r>
              <a:rPr lang="es-CO" sz="1900" i="1" dirty="0">
                <a:solidFill>
                  <a:schemeClr val="accent4"/>
                </a:solidFill>
                <a:latin typeface="Century Gothic"/>
              </a:rPr>
              <a:t>Req. Inter. Ing”. Puntaje de Examen (FREE). </a:t>
            </a:r>
          </a:p>
          <a:p>
            <a:pPr algn="just">
              <a:lnSpc>
                <a:spcPct val="115000"/>
              </a:lnSpc>
              <a:spcAft>
                <a:spcPts val="800"/>
              </a:spcAft>
              <a:buNone/>
            </a:pPr>
            <a:endParaRPr lang="es-CO" sz="1900" dirty="0">
              <a:solidFill>
                <a:schemeClr val="tx1"/>
              </a:solidFill>
              <a:latin typeface="Century Gothic"/>
            </a:endParaRPr>
          </a:p>
        </p:txBody>
      </p:sp>
    </p:spTree>
    <p:extLst>
      <p:ext uri="{BB962C8B-B14F-4D97-AF65-F5344CB8AC3E}">
        <p14:creationId xmlns:p14="http://schemas.microsoft.com/office/powerpoint/2010/main" val="213482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F64F6-E376-7ADD-4872-FAC39C09493A}"/>
            </a:ext>
          </a:extLst>
        </p:cNvPr>
        <p:cNvGrpSpPr/>
        <p:nvPr/>
      </p:nvGrpSpPr>
      <p:grpSpPr>
        <a:xfrm>
          <a:off x="0" y="0"/>
          <a:ext cx="0" cy="0"/>
          <a:chOff x="0" y="0"/>
          <a:chExt cx="0" cy="0"/>
        </a:xfrm>
      </p:grpSpPr>
      <p:sp>
        <p:nvSpPr>
          <p:cNvPr id="6" name="Google Shape;220;p27">
            <a:extLst>
              <a:ext uri="{FF2B5EF4-FFF2-40B4-BE49-F238E27FC236}">
                <a16:creationId xmlns:a16="http://schemas.microsoft.com/office/drawing/2014/main" id="{BFF6A4E9-F70C-FE71-8059-BCCB40B0D095}"/>
              </a:ext>
            </a:extLst>
          </p:cNvPr>
          <p:cNvSpPr/>
          <p:nvPr/>
        </p:nvSpPr>
        <p:spPr>
          <a:xfrm>
            <a:off x="0" y="0"/>
            <a:ext cx="12192000" cy="705209"/>
          </a:xfrm>
          <a:prstGeom prst="rect">
            <a:avLst/>
          </a:prstGeom>
          <a:solidFill>
            <a:srgbClr val="D9E5F8"/>
          </a:solidFill>
          <a:ln>
            <a:noFill/>
          </a:ln>
        </p:spPr>
        <p:txBody>
          <a:bodyPr spcFirstLastPara="1" wrap="square" lIns="91425" tIns="45700" rIns="91425" bIns="45700" anchor="ctr" anchorCtr="0">
            <a:noAutofit/>
          </a:bodyPr>
          <a:lstStyle/>
          <a:p>
            <a:pPr algn="ctr"/>
            <a:endParaRPr lang="es-CO" sz="2400" b="1" dirty="0">
              <a:solidFill>
                <a:srgbClr val="000056"/>
              </a:solidFill>
              <a:latin typeface="+mj-lt"/>
              <a:cs typeface="Century Gothic"/>
            </a:endParaRPr>
          </a:p>
          <a:p>
            <a:pPr algn="ctr"/>
            <a:endParaRPr lang="es-CO" sz="3600" b="1" dirty="0">
              <a:solidFill>
                <a:srgbClr val="000056"/>
              </a:solidFill>
              <a:latin typeface="Century Gothic"/>
            </a:endParaRPr>
          </a:p>
          <a:p>
            <a:pPr algn="ctr"/>
            <a:r>
              <a:rPr lang="es-CO" sz="3600" b="1" dirty="0">
                <a:solidFill>
                  <a:srgbClr val="000056"/>
                </a:solidFill>
                <a:latin typeface="Century Gothic"/>
              </a:rPr>
              <a:t>4. </a:t>
            </a:r>
            <a:r>
              <a:rPr lang="es-ES" sz="3600" b="1" dirty="0">
                <a:solidFill>
                  <a:srgbClr val="002060"/>
                </a:solidFill>
                <a:cs typeface="Century Gothic"/>
              </a:rPr>
              <a:t>Programa de Doble Titulación</a:t>
            </a:r>
            <a:endParaRPr lang="es-CO" sz="3600" b="1" dirty="0">
              <a:solidFill>
                <a:srgbClr val="002060"/>
              </a:solidFill>
              <a:cs typeface="Century Gothic"/>
            </a:endParaRPr>
          </a:p>
          <a:p>
            <a:pPr algn="ctr"/>
            <a:endParaRPr lang="es-CO" sz="3600" b="1" noProof="0" dirty="0">
              <a:solidFill>
                <a:srgbClr val="000056"/>
              </a:solidFill>
              <a:latin typeface="+mj-lt"/>
              <a:cs typeface="Century Gothic"/>
            </a:endParaRPr>
          </a:p>
          <a:p>
            <a:pPr algn="ctr"/>
            <a:endParaRPr lang="es-CO" sz="1400" b="1" noProof="0" dirty="0">
              <a:solidFill>
                <a:srgbClr val="000056"/>
              </a:solidFill>
              <a:latin typeface="Century Gothic"/>
              <a:cs typeface="Century Gothic"/>
            </a:endParaRPr>
          </a:p>
        </p:txBody>
      </p:sp>
      <p:sp>
        <p:nvSpPr>
          <p:cNvPr id="3" name="CuadroTexto 2">
            <a:extLst>
              <a:ext uri="{FF2B5EF4-FFF2-40B4-BE49-F238E27FC236}">
                <a16:creationId xmlns:a16="http://schemas.microsoft.com/office/drawing/2014/main" id="{8D474BBA-A9D0-2539-407F-DFCE4652777E}"/>
              </a:ext>
            </a:extLst>
          </p:cNvPr>
          <p:cNvSpPr txBox="1"/>
          <p:nvPr/>
        </p:nvSpPr>
        <p:spPr>
          <a:xfrm>
            <a:off x="533399" y="1054421"/>
            <a:ext cx="6096000" cy="384721"/>
          </a:xfrm>
          <a:prstGeom prst="rect">
            <a:avLst/>
          </a:prstGeom>
          <a:noFill/>
        </p:spPr>
        <p:txBody>
          <a:bodyPr wrap="square">
            <a:spAutoFit/>
          </a:bodyPr>
          <a:lstStyle/>
          <a:p>
            <a:r>
              <a:rPr lang="es-ES" sz="1900" b="1" noProof="0" dirty="0">
                <a:solidFill>
                  <a:schemeClr val="accent5">
                    <a:lumMod val="60000"/>
                    <a:lumOff val="40000"/>
                  </a:schemeClr>
                </a:solidFill>
                <a:latin typeface="Century Gothic"/>
                <a:cs typeface="Century Gothic"/>
              </a:rPr>
              <a:t>¿Qué es?</a:t>
            </a:r>
            <a:endParaRPr lang="es-CO" sz="1900" b="1" dirty="0">
              <a:solidFill>
                <a:schemeClr val="accent5">
                  <a:lumMod val="60000"/>
                  <a:lumOff val="40000"/>
                </a:schemeClr>
              </a:solidFill>
            </a:endParaRPr>
          </a:p>
        </p:txBody>
      </p:sp>
      <p:sp>
        <p:nvSpPr>
          <p:cNvPr id="5" name="CuadroTexto 4">
            <a:extLst>
              <a:ext uri="{FF2B5EF4-FFF2-40B4-BE49-F238E27FC236}">
                <a16:creationId xmlns:a16="http://schemas.microsoft.com/office/drawing/2014/main" id="{C0F9571E-B0B6-C882-83F0-5806E3326249}"/>
              </a:ext>
            </a:extLst>
          </p:cNvPr>
          <p:cNvSpPr txBox="1"/>
          <p:nvPr/>
        </p:nvSpPr>
        <p:spPr>
          <a:xfrm>
            <a:off x="544284" y="1543271"/>
            <a:ext cx="10831284" cy="1261884"/>
          </a:xfrm>
          <a:prstGeom prst="rect">
            <a:avLst/>
          </a:prstGeom>
          <a:noFill/>
        </p:spPr>
        <p:txBody>
          <a:bodyPr wrap="square">
            <a:spAutoFit/>
          </a:bodyPr>
          <a:lstStyle/>
          <a:p>
            <a:pPr algn="just"/>
            <a:r>
              <a:rPr lang="es-ES" sz="1900" dirty="0">
                <a:solidFill>
                  <a:schemeClr val="tx1"/>
                </a:solidFill>
                <a:latin typeface="Century Gothic"/>
              </a:rPr>
              <a:t>Experiencia que permite a los estudiantes de Ingeniería </a:t>
            </a:r>
            <a:r>
              <a:rPr lang="es-ES" sz="1900" b="1" dirty="0">
                <a:solidFill>
                  <a:schemeClr val="tx1"/>
                </a:solidFill>
                <a:latin typeface="Century Gothic"/>
              </a:rPr>
              <a:t>cursar una maestría en una universidad extranjera antes de graduarse de Uniandes</a:t>
            </a:r>
            <a:r>
              <a:rPr lang="es-ES" sz="1900" dirty="0">
                <a:solidFill>
                  <a:schemeClr val="tx1"/>
                </a:solidFill>
                <a:latin typeface="Century Gothic"/>
              </a:rPr>
              <a:t>, bajo un convenio de doble titulación. Obtiene el título de pregrado de Uniandes y el titulo de maestría de la universidad socia. </a:t>
            </a:r>
            <a:endParaRPr lang="es-CO" sz="1900" dirty="0">
              <a:solidFill>
                <a:schemeClr val="tx1"/>
              </a:solidFill>
              <a:latin typeface="Century Gothic"/>
            </a:endParaRPr>
          </a:p>
        </p:txBody>
      </p:sp>
      <p:sp>
        <p:nvSpPr>
          <p:cNvPr id="8" name="CuadroTexto 7">
            <a:extLst>
              <a:ext uri="{FF2B5EF4-FFF2-40B4-BE49-F238E27FC236}">
                <a16:creationId xmlns:a16="http://schemas.microsoft.com/office/drawing/2014/main" id="{2D528DF6-4B2F-2FDE-71A7-585AFB8C8716}"/>
              </a:ext>
            </a:extLst>
          </p:cNvPr>
          <p:cNvSpPr txBox="1"/>
          <p:nvPr/>
        </p:nvSpPr>
        <p:spPr>
          <a:xfrm>
            <a:off x="533398" y="2923385"/>
            <a:ext cx="6096000" cy="384721"/>
          </a:xfrm>
          <a:prstGeom prst="rect">
            <a:avLst/>
          </a:prstGeom>
          <a:noFill/>
        </p:spPr>
        <p:txBody>
          <a:bodyPr wrap="square">
            <a:spAutoFit/>
          </a:bodyPr>
          <a:lstStyle/>
          <a:p>
            <a:r>
              <a:rPr lang="es-CO" sz="1900" b="1" dirty="0">
                <a:solidFill>
                  <a:schemeClr val="accent5">
                    <a:lumMod val="60000"/>
                    <a:lumOff val="40000"/>
                  </a:schemeClr>
                </a:solidFill>
                <a:latin typeface="Century Gothic"/>
              </a:rPr>
              <a:t>Alcance de la experiencia: </a:t>
            </a:r>
          </a:p>
        </p:txBody>
      </p:sp>
      <p:sp>
        <p:nvSpPr>
          <p:cNvPr id="10" name="CuadroTexto 9">
            <a:extLst>
              <a:ext uri="{FF2B5EF4-FFF2-40B4-BE49-F238E27FC236}">
                <a16:creationId xmlns:a16="http://schemas.microsoft.com/office/drawing/2014/main" id="{CEAD1987-AED6-4368-6055-05334441F792}"/>
              </a:ext>
            </a:extLst>
          </p:cNvPr>
          <p:cNvSpPr txBox="1"/>
          <p:nvPr/>
        </p:nvSpPr>
        <p:spPr>
          <a:xfrm>
            <a:off x="533398" y="3372259"/>
            <a:ext cx="8273144" cy="384721"/>
          </a:xfrm>
          <a:prstGeom prst="rect">
            <a:avLst/>
          </a:prstGeom>
          <a:noFill/>
        </p:spPr>
        <p:txBody>
          <a:bodyPr wrap="square">
            <a:spAutoFit/>
          </a:bodyPr>
          <a:lstStyle/>
          <a:p>
            <a:r>
              <a:rPr lang="es-ES" sz="1900" dirty="0">
                <a:solidFill>
                  <a:schemeClr val="tx1"/>
                </a:solidFill>
                <a:latin typeface="Century Gothic"/>
              </a:rPr>
              <a:t>Válida aunque sea liderada por </a:t>
            </a:r>
            <a:r>
              <a:rPr lang="es-ES" sz="1900" b="1" dirty="0">
                <a:solidFill>
                  <a:schemeClr val="tx1"/>
                </a:solidFill>
                <a:latin typeface="Century Gothic"/>
              </a:rPr>
              <a:t>otra facultad de Uniandes</a:t>
            </a:r>
            <a:r>
              <a:rPr lang="es-ES" sz="1900" b="1" dirty="0"/>
              <a:t>.</a:t>
            </a:r>
            <a:endParaRPr lang="es-CO" sz="1900" b="1" dirty="0"/>
          </a:p>
        </p:txBody>
      </p:sp>
      <p:sp>
        <p:nvSpPr>
          <p:cNvPr id="11" name="CuadroTexto 10">
            <a:extLst>
              <a:ext uri="{FF2B5EF4-FFF2-40B4-BE49-F238E27FC236}">
                <a16:creationId xmlns:a16="http://schemas.microsoft.com/office/drawing/2014/main" id="{BEC5F810-E96A-7284-A699-ACDDB5FF4CB5}"/>
              </a:ext>
            </a:extLst>
          </p:cNvPr>
          <p:cNvSpPr txBox="1"/>
          <p:nvPr/>
        </p:nvSpPr>
        <p:spPr>
          <a:xfrm>
            <a:off x="533397" y="4048177"/>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¿Tiene un atributo/código asociado directamente con la experiencia?</a:t>
            </a:r>
            <a:endParaRPr lang="es-CO" sz="1900" b="1" dirty="0">
              <a:solidFill>
                <a:schemeClr val="accent5">
                  <a:lumMod val="60000"/>
                  <a:lumOff val="40000"/>
                </a:schemeClr>
              </a:solidFill>
              <a:latin typeface="Century Gothic"/>
            </a:endParaRPr>
          </a:p>
        </p:txBody>
      </p:sp>
      <p:sp>
        <p:nvSpPr>
          <p:cNvPr id="13" name="CuadroTexto 12">
            <a:extLst>
              <a:ext uri="{FF2B5EF4-FFF2-40B4-BE49-F238E27FC236}">
                <a16:creationId xmlns:a16="http://schemas.microsoft.com/office/drawing/2014/main" id="{FBE84720-CA6E-26F3-1D70-3B15A35A9F7E}"/>
              </a:ext>
            </a:extLst>
          </p:cNvPr>
          <p:cNvSpPr txBox="1"/>
          <p:nvPr/>
        </p:nvSpPr>
        <p:spPr>
          <a:xfrm>
            <a:off x="-76204" y="4527949"/>
            <a:ext cx="5932717" cy="396199"/>
          </a:xfrm>
          <a:prstGeom prst="rect">
            <a:avLst/>
          </a:prstGeom>
          <a:noFill/>
        </p:spPr>
        <p:txBody>
          <a:bodyPr wrap="square">
            <a:spAutoFit/>
          </a:bodyPr>
          <a:lstStyle/>
          <a:p>
            <a:pPr algn="ctr">
              <a:lnSpc>
                <a:spcPct val="107000"/>
              </a:lnSpc>
              <a:spcAft>
                <a:spcPts val="800"/>
              </a:spcAft>
              <a:buNone/>
            </a:pPr>
            <a:r>
              <a:rPr lang="es-ES" sz="1900" dirty="0">
                <a:solidFill>
                  <a:schemeClr val="tx1"/>
                </a:solidFill>
                <a:latin typeface="Century Gothic"/>
              </a:rPr>
              <a:t>Si, código = INTL2203 </a:t>
            </a:r>
            <a:r>
              <a:rPr lang="es-ES" sz="1800" dirty="0">
                <a:solidFill>
                  <a:srgbClr val="00B0F0"/>
                </a:solidFill>
                <a:latin typeface="Century Gothic"/>
              </a:rPr>
              <a:t>(Atributo = RING) </a:t>
            </a:r>
            <a:endParaRPr lang="es-CO" sz="1900" dirty="0">
              <a:solidFill>
                <a:srgbClr val="00B0F0"/>
              </a:solidFill>
              <a:latin typeface="Century Gothic"/>
            </a:endParaRPr>
          </a:p>
        </p:txBody>
      </p:sp>
      <p:sp>
        <p:nvSpPr>
          <p:cNvPr id="14" name="CuadroTexto 13">
            <a:extLst>
              <a:ext uri="{FF2B5EF4-FFF2-40B4-BE49-F238E27FC236}">
                <a16:creationId xmlns:a16="http://schemas.microsoft.com/office/drawing/2014/main" id="{BA52FCE3-8324-6F46-47E3-DFF7BFD0D4A8}"/>
              </a:ext>
            </a:extLst>
          </p:cNvPr>
          <p:cNvSpPr txBox="1"/>
          <p:nvPr/>
        </p:nvSpPr>
        <p:spPr>
          <a:xfrm>
            <a:off x="566055" y="5172969"/>
            <a:ext cx="10112831" cy="384721"/>
          </a:xfrm>
          <a:prstGeom prst="rect">
            <a:avLst/>
          </a:prstGeom>
          <a:noFill/>
        </p:spPr>
        <p:txBody>
          <a:bodyPr wrap="square">
            <a:spAutoFit/>
          </a:bodyPr>
          <a:lstStyle/>
          <a:p>
            <a:r>
              <a:rPr lang="es-ES" sz="1900" b="1" dirty="0">
                <a:solidFill>
                  <a:schemeClr val="accent5">
                    <a:lumMod val="60000"/>
                    <a:lumOff val="40000"/>
                  </a:schemeClr>
                </a:solidFill>
                <a:latin typeface="Century Gothic"/>
              </a:rPr>
              <a:t>Aplicación:</a:t>
            </a:r>
            <a:endParaRPr lang="es-CO" sz="1900" b="1" dirty="0">
              <a:solidFill>
                <a:schemeClr val="accent5">
                  <a:lumMod val="60000"/>
                  <a:lumOff val="40000"/>
                </a:schemeClr>
              </a:solidFill>
              <a:latin typeface="Century Gothic"/>
            </a:endParaRPr>
          </a:p>
        </p:txBody>
      </p:sp>
      <p:sp>
        <p:nvSpPr>
          <p:cNvPr id="16" name="CuadroTexto 15">
            <a:extLst>
              <a:ext uri="{FF2B5EF4-FFF2-40B4-BE49-F238E27FC236}">
                <a16:creationId xmlns:a16="http://schemas.microsoft.com/office/drawing/2014/main" id="{E612A6EE-3CA8-A4EF-42BB-2F550291658A}"/>
              </a:ext>
            </a:extLst>
          </p:cNvPr>
          <p:cNvSpPr txBox="1"/>
          <p:nvPr/>
        </p:nvSpPr>
        <p:spPr>
          <a:xfrm>
            <a:off x="566055" y="5656440"/>
            <a:ext cx="10831284" cy="1173655"/>
          </a:xfrm>
          <a:prstGeom prst="rect">
            <a:avLst/>
          </a:prstGeom>
          <a:noFill/>
        </p:spPr>
        <p:txBody>
          <a:bodyPr wrap="square">
            <a:spAutoFit/>
          </a:bodyPr>
          <a:lstStyle/>
          <a:p>
            <a:pPr algn="just">
              <a:lnSpc>
                <a:spcPct val="115000"/>
              </a:lnSpc>
              <a:spcAft>
                <a:spcPts val="800"/>
              </a:spcAft>
            </a:pPr>
            <a:r>
              <a:rPr lang="es-ES" sz="1900" dirty="0">
                <a:solidFill>
                  <a:schemeClr val="tx1"/>
                </a:solidFill>
                <a:latin typeface="Century Gothic"/>
              </a:rPr>
              <a:t>Experiencia validada en Banner. El Requisito de Internacionalización de Ingeniería quedará OK automáticamente, sin que el estudiante deba realizar ninguna acción.</a:t>
            </a:r>
          </a:p>
          <a:p>
            <a:pPr algn="just">
              <a:lnSpc>
                <a:spcPct val="115000"/>
              </a:lnSpc>
              <a:spcAft>
                <a:spcPts val="800"/>
              </a:spcAft>
              <a:buNone/>
            </a:pPr>
            <a:endParaRPr lang="es-CO" sz="1900" dirty="0">
              <a:solidFill>
                <a:schemeClr val="tx1"/>
              </a:solidFill>
              <a:latin typeface="Century Gothic"/>
            </a:endParaRPr>
          </a:p>
        </p:txBody>
      </p:sp>
    </p:spTree>
    <p:extLst>
      <p:ext uri="{BB962C8B-B14F-4D97-AF65-F5344CB8AC3E}">
        <p14:creationId xmlns:p14="http://schemas.microsoft.com/office/powerpoint/2010/main" val="135109756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3745</TotalTime>
  <Words>2962</Words>
  <Application>Microsoft Office PowerPoint</Application>
  <PresentationFormat>Panorámica</PresentationFormat>
  <Paragraphs>245</Paragraphs>
  <Slides>22</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Play</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Jaramillo Arango</dc:creator>
  <cp:lastModifiedBy>Lorena Méndez</cp:lastModifiedBy>
  <cp:revision>136</cp:revision>
  <dcterms:created xsi:type="dcterms:W3CDTF">2025-02-18T14:54:49Z</dcterms:created>
  <dcterms:modified xsi:type="dcterms:W3CDTF">2026-02-03T18:04:19Z</dcterms:modified>
</cp:coreProperties>
</file>